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48" r:id="rId1"/>
    <p:sldMasterId id="2147483649" r:id="rId2"/>
    <p:sldMasterId id="2147483650" r:id="rId3"/>
    <p:sldMasterId id="2147483651" r:id="rId4"/>
  </p:sldMasterIdLst>
  <p:notesMasterIdLst>
    <p:notesMasterId r:id="rId46"/>
  </p:notesMasterIdLst>
  <p:sldIdLst>
    <p:sldId id="256" r:id="rId5"/>
    <p:sldId id="257" r:id="rId6"/>
    <p:sldId id="291" r:id="rId7"/>
    <p:sldId id="293" r:id="rId8"/>
    <p:sldId id="258" r:id="rId9"/>
    <p:sldId id="297" r:id="rId10"/>
    <p:sldId id="300" r:id="rId11"/>
    <p:sldId id="301" r:id="rId12"/>
    <p:sldId id="318" r:id="rId13"/>
    <p:sldId id="302" r:id="rId14"/>
    <p:sldId id="319" r:id="rId15"/>
    <p:sldId id="294" r:id="rId16"/>
    <p:sldId id="266" r:id="rId17"/>
    <p:sldId id="268" r:id="rId18"/>
    <p:sldId id="303" r:id="rId19"/>
    <p:sldId id="304" r:id="rId20"/>
    <p:sldId id="305" r:id="rId21"/>
    <p:sldId id="279" r:id="rId22"/>
    <p:sldId id="296" r:id="rId23"/>
    <p:sldId id="320" r:id="rId24"/>
    <p:sldId id="323" r:id="rId25"/>
    <p:sldId id="306" r:id="rId26"/>
    <p:sldId id="307" r:id="rId27"/>
    <p:sldId id="322" r:id="rId28"/>
    <p:sldId id="321" r:id="rId29"/>
    <p:sldId id="308" r:id="rId30"/>
    <p:sldId id="309" r:id="rId31"/>
    <p:sldId id="310" r:id="rId32"/>
    <p:sldId id="311" r:id="rId33"/>
    <p:sldId id="295" r:id="rId34"/>
    <p:sldId id="312" r:id="rId35"/>
    <p:sldId id="313" r:id="rId36"/>
    <p:sldId id="314" r:id="rId37"/>
    <p:sldId id="315" r:id="rId38"/>
    <p:sldId id="298" r:id="rId39"/>
    <p:sldId id="287" r:id="rId40"/>
    <p:sldId id="299" r:id="rId41"/>
    <p:sldId id="317" r:id="rId42"/>
    <p:sldId id="288" r:id="rId43"/>
    <p:sldId id="289" r:id="rId44"/>
    <p:sldId id="290" r:id="rId45"/>
  </p:sldIdLst>
  <p:sldSz cx="13004800" cy="9753600"/>
  <p:notesSz cx="6858000" cy="9144000"/>
  <p:defaultTextStyle>
    <a:defPPr>
      <a:defRPr lang="es-ES"/>
    </a:defPPr>
    <a:lvl1pPr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marL="228600" indent="2286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marL="457200" indent="4572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marL="685800" indent="6858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marL="914400" indent="914400" algn="l" defTabSz="584200" rtl="0" eaLnBrk="0" fontAlgn="base" hangingPunct="0">
      <a:spcBef>
        <a:spcPct val="0"/>
      </a:spcBef>
      <a:spcAft>
        <a:spcPct val="0"/>
      </a:spcAft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36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1722" y="10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C52D08EA-FD68-CFCA-FAAC-01566EFBE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B244FB28-6F0B-22CF-12CC-EB540C757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 noProof="0">
                <a:sym typeface="Avenir" charset="0"/>
              </a:rPr>
              <a:t>Click to edit Master text styles</a:t>
            </a:r>
          </a:p>
          <a:p>
            <a:pPr lvl="1"/>
            <a:r>
              <a:rPr lang="es-ES" altLang="es-ES" noProof="0">
                <a:sym typeface="Avenir" charset="0"/>
              </a:rPr>
              <a:t>Second level</a:t>
            </a:r>
          </a:p>
          <a:p>
            <a:pPr lvl="2"/>
            <a:r>
              <a:rPr lang="es-ES" altLang="es-ES" noProof="0">
                <a:sym typeface="Avenir" charset="0"/>
              </a:rPr>
              <a:t>Third level</a:t>
            </a:r>
          </a:p>
          <a:p>
            <a:pPr lvl="3"/>
            <a:r>
              <a:rPr lang="es-ES" altLang="es-ES" noProof="0">
                <a:sym typeface="Avenir" charset="0"/>
              </a:rPr>
              <a:t>Fourth level</a:t>
            </a:r>
          </a:p>
          <a:p>
            <a:pPr lvl="4"/>
            <a:r>
              <a:rPr lang="es-ES" altLang="es-ES" noProof="0">
                <a:sym typeface="Avenir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16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1pPr>
    <a:lvl2pPr marL="2286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16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2pPr>
    <a:lvl3pPr marL="4572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16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3pPr>
    <a:lvl4pPr marL="6858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16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4pPr>
    <a:lvl5pPr marL="9144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1600" kern="1200">
        <a:solidFill>
          <a:srgbClr val="000000"/>
        </a:solidFill>
        <a:latin typeface="Avenir" charset="0"/>
        <a:ea typeface="Avenir" charset="0"/>
        <a:cs typeface="Avenir" charset="0"/>
        <a:sym typeface="Avenir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D93EDB8C-CB88-30F8-B081-6C0077FD0F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33E22B7-42D0-AD04-213D-0E0729420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399924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2272700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Explicar que es un microcontrolador y que es un microcomputador sus diferencias y aportes al diseño de los dispositivos de IoT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4122337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892068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333827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4211563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3915123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30849153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693923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88531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D93EDB8C-CB88-30F8-B081-6C0077FD0F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33E22B7-42D0-AD04-213D-0E0729420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84520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35930662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3495763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319492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68948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129171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769046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D93EDB8C-CB88-30F8-B081-6C0077FD0F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33E22B7-42D0-AD04-213D-0E0729420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3962037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D93EDB8C-CB88-30F8-B081-6C0077FD0F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33E22B7-42D0-AD04-213D-0E0729420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endParaRPr lang="es-ES" altLang="es-ES" dirty="0"/>
          </a:p>
        </p:txBody>
      </p:sp>
    </p:spTree>
    <p:extLst>
      <p:ext uri="{BB962C8B-B14F-4D97-AF65-F5344CB8AC3E}">
        <p14:creationId xmlns:p14="http://schemas.microsoft.com/office/powerpoint/2010/main" val="105029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D93EDB8C-CB88-30F8-B081-6C0077FD0F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33E22B7-42D0-AD04-213D-0E0729420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Definir el termino de IoT en base a los autores y su relación con lo que las personas piensan que es. Terminar hablando de su impacto</a:t>
            </a:r>
          </a:p>
        </p:txBody>
      </p:sp>
    </p:spTree>
    <p:extLst>
      <p:ext uri="{BB962C8B-B14F-4D97-AF65-F5344CB8AC3E}">
        <p14:creationId xmlns:p14="http://schemas.microsoft.com/office/powerpoint/2010/main" val="853178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D93EDB8C-CB88-30F8-B081-6C0077FD0F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D33E22B7-42D0-AD04-213D-0E0729420B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Definir el termino de IoT en base a los autores y su relación con lo que las personas piensan que es. Terminar hablando de su impacto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>
            <a:extLst>
              <a:ext uri="{FF2B5EF4-FFF2-40B4-BE49-F238E27FC236}">
                <a16:creationId xmlns:a16="http://schemas.microsoft.com/office/drawing/2014/main" id="{00F9A81A-323F-22A7-56C3-889D9869FA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773F80DC-5AB2-4285-9A6D-CAAB7FA459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Hablar rápidamente de las características (significado) en el contexto del Internet de las Cosas.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Explicar que es un microcontrolador y que es un microcomputador sus diferencias y aportes al diseño de los dispositivos de IoT</a:t>
            </a:r>
          </a:p>
        </p:txBody>
      </p:sp>
    </p:spTree>
    <p:extLst>
      <p:ext uri="{BB962C8B-B14F-4D97-AF65-F5344CB8AC3E}">
        <p14:creationId xmlns:p14="http://schemas.microsoft.com/office/powerpoint/2010/main" val="814589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00125FC0-229A-0345-DF66-94319F98D76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810B5BF9-4A70-EDD4-AA13-835AAD57E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/>
            <a:r>
              <a:rPr lang="es-ES" altLang="es-ES"/>
              <a:t>Explicar que es un microcontrolador y que es un microcomputador sus diferencias y aportes al diseño de los dispositivos de IoT</a:t>
            </a:r>
          </a:p>
        </p:txBody>
      </p:sp>
    </p:spTree>
    <p:extLst>
      <p:ext uri="{BB962C8B-B14F-4D97-AF65-F5344CB8AC3E}">
        <p14:creationId xmlns:p14="http://schemas.microsoft.com/office/powerpoint/2010/main" val="419313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2059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270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6718300"/>
            <a:ext cx="2616200" cy="2603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6718300"/>
            <a:ext cx="7696200" cy="2603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4036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4765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08006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96443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2500" y="26035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603500"/>
            <a:ext cx="5473700" cy="628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8345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0645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9165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2864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7828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82161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>
              <a:sym typeface="Helvetica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81667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29207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350" y="444500"/>
            <a:ext cx="2774950" cy="8445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52500" y="444500"/>
            <a:ext cx="8172450" cy="8445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31898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73396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75542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73543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08397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8927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48908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8507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22998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31765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>
              <a:sym typeface="Helvetica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9949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6918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7513" y="519113"/>
            <a:ext cx="2803525" cy="8266112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3" y="519113"/>
            <a:ext cx="8261350" cy="82661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59047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92809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26120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45563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314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66552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0354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8191500"/>
            <a:ext cx="5156200" cy="113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8191500"/>
            <a:ext cx="5156200" cy="113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4237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65586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9766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>
              <a:sym typeface="Helvetica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86265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21895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7513" y="2597150"/>
            <a:ext cx="2803525" cy="6188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3" y="2597150"/>
            <a:ext cx="8261350" cy="6188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9981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9699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3998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519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2296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>
              <a:sym typeface="Helvetica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9864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F6AE2569-3344-CD9D-4286-88FB7419B0E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>
                <a:sym typeface="Helvetica Light" charset="0"/>
              </a:rPr>
              <a:t>Click to edit Master title style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16FE7DA2-A339-34A8-9777-6A89023CB43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270000" y="8191500"/>
            <a:ext cx="104648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>
                <a:sym typeface="Helvetica Light" charset="0"/>
              </a:rPr>
              <a:t>Click to edit Master text styles</a:t>
            </a:r>
          </a:p>
          <a:p>
            <a:pPr lvl="1"/>
            <a:r>
              <a:rPr lang="es-ES" altLang="es-ES">
                <a:sym typeface="Helvetica Light" charset="0"/>
              </a:rPr>
              <a:t>Second level</a:t>
            </a:r>
          </a:p>
          <a:p>
            <a:pPr lvl="2"/>
            <a:r>
              <a:rPr lang="es-ES" altLang="es-ES">
                <a:sym typeface="Helvetica Light" charset="0"/>
              </a:rPr>
              <a:t>Third level</a:t>
            </a:r>
          </a:p>
          <a:p>
            <a:pPr lvl="3"/>
            <a:r>
              <a:rPr lang="es-ES" altLang="es-ES">
                <a:sym typeface="Helvetica Light" charset="0"/>
              </a:rPr>
              <a:t>Fourth level</a:t>
            </a:r>
          </a:p>
          <a:p>
            <a:pPr lvl="4"/>
            <a:r>
              <a:rPr lang="es-ES" altLang="es-ES">
                <a:sym typeface="Helvetica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2286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4572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6858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9144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B3EE4760-2551-8B67-6E45-AEBC393EAC6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>
                <a:sym typeface="Helvetica Light" charset="0"/>
              </a:rPr>
              <a:t>Click to edit Master title style</a:t>
            </a:r>
          </a:p>
        </p:txBody>
      </p:sp>
      <p:sp>
        <p:nvSpPr>
          <p:cNvPr id="2051" name="Rectangle 2">
            <a:extLst>
              <a:ext uri="{FF2B5EF4-FFF2-40B4-BE49-F238E27FC236}">
                <a16:creationId xmlns:a16="http://schemas.microsoft.com/office/drawing/2014/main" id="{669ABD33-4B7D-BA71-72E7-F70BEE4440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>
                <a:sym typeface="Helvetica Light" charset="0"/>
              </a:rPr>
              <a:t>Click to edit Master text styles</a:t>
            </a:r>
          </a:p>
          <a:p>
            <a:pPr lvl="1"/>
            <a:r>
              <a:rPr lang="es-ES" altLang="es-ES">
                <a:sym typeface="Helvetica Light" charset="0"/>
              </a:rPr>
              <a:t>Second level</a:t>
            </a:r>
          </a:p>
          <a:p>
            <a:pPr lvl="2"/>
            <a:r>
              <a:rPr lang="es-ES" altLang="es-ES">
                <a:sym typeface="Helvetica Light" charset="0"/>
              </a:rPr>
              <a:t>Third level</a:t>
            </a:r>
          </a:p>
          <a:p>
            <a:pPr lvl="3"/>
            <a:r>
              <a:rPr lang="es-ES" altLang="es-ES">
                <a:sym typeface="Helvetica Light" charset="0"/>
              </a:rPr>
              <a:t>Fourth level</a:t>
            </a:r>
          </a:p>
          <a:p>
            <a:pPr lvl="4"/>
            <a:r>
              <a:rPr lang="es-ES" altLang="es-ES">
                <a:sym typeface="Helvetica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2286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4572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6858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9144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2286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4572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6858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9144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886F5FB3-D916-7CD9-CD34-09B700941B0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ES">
                <a:sym typeface="Helvetica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2286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4572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6858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914400" algn="just" defTabSz="584200" rtl="0" eaLnBrk="0" fontAlgn="base" hangingPunct="0">
        <a:spcBef>
          <a:spcPts val="4200"/>
        </a:spcBef>
        <a:spcAft>
          <a:spcPct val="0"/>
        </a:spcAft>
        <a:defRPr sz="2800" kern="12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e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2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11" Type="http://schemas.openxmlformats.org/officeDocument/2006/relationships/image" Target="../media/image20.png"/><Relationship Id="rId5" Type="http://schemas.openxmlformats.org/officeDocument/2006/relationships/image" Target="../media/image4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.jpe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.jpeg"/><Relationship Id="rId7" Type="http://schemas.openxmlformats.org/officeDocument/2006/relationships/image" Target="../media/image31.png"/><Relationship Id="rId12" Type="http://schemas.openxmlformats.org/officeDocument/2006/relationships/image" Target="../media/image3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11" Type="http://schemas.openxmlformats.org/officeDocument/2006/relationships/image" Target="../media/image35.jpeg"/><Relationship Id="rId5" Type="http://schemas.openxmlformats.org/officeDocument/2006/relationships/image" Target="../media/image4.png"/><Relationship Id="rId10" Type="http://schemas.openxmlformats.org/officeDocument/2006/relationships/image" Target="../media/image34.jpg"/><Relationship Id="rId4" Type="http://schemas.openxmlformats.org/officeDocument/2006/relationships/image" Target="../media/image3.png"/><Relationship Id="rId9" Type="http://schemas.openxmlformats.org/officeDocument/2006/relationships/image" Target="../media/image3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504D1083-6BFC-A584-D5B8-1677DCF19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3841750"/>
            <a:ext cx="10463213" cy="2068513"/>
          </a:xfrm>
        </p:spPr>
        <p:txBody>
          <a:bodyPr anchor="ctr"/>
          <a:lstStyle/>
          <a:p>
            <a:pPr defTabSz="250825" eaLnBrk="1"/>
            <a:r>
              <a:rPr lang="es-ES" altLang="es-ES" sz="4300" b="1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Herramienta de Automatización,</a:t>
            </a:r>
            <a:br>
              <a:rPr lang="es-ES" altLang="es-ES" sz="4300" b="1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s-ES" altLang="es-ES" sz="4300" b="1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Monitoreo y Análisis de</a:t>
            </a:r>
            <a:br>
              <a:rPr lang="es-ES" altLang="es-ES" sz="4300" b="1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s-ES" altLang="es-ES" sz="4300" b="1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Componentes y Artefactos basados</a:t>
            </a:r>
            <a:br>
              <a:rPr lang="es-ES" altLang="es-ES" sz="4300" b="1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</a:br>
            <a:r>
              <a:rPr lang="es-ES" altLang="es-ES" sz="4300" b="1"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en el Internet de las Cosas</a:t>
            </a:r>
            <a:endParaRPr lang="es-ES" altLang="es-ES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FC7A477-6D46-BDB8-A2E5-CB529CC0C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0" y="7253064"/>
            <a:ext cx="10464800" cy="1130300"/>
          </a:xfrm>
        </p:spPr>
        <p:txBody>
          <a:bodyPr numCol="2"/>
          <a:lstStyle/>
          <a:p>
            <a:pPr algn="ctr" defTabSz="414338" eaLnBrk="1">
              <a:spcBef>
                <a:spcPct val="0"/>
              </a:spcBef>
            </a:pPr>
            <a:r>
              <a:rPr lang="es-ES" altLang="es-ES" sz="2200" u="sng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Presentado por</a:t>
            </a:r>
            <a:r>
              <a:rPr lang="es-ES" altLang="es-ES" sz="22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:</a:t>
            </a:r>
          </a:p>
          <a:p>
            <a:pPr algn="ctr" defTabSz="414338" eaLnBrk="1">
              <a:spcBef>
                <a:spcPct val="0"/>
              </a:spcBef>
            </a:pPr>
            <a:r>
              <a:rPr lang="es-ES" altLang="es-ES" sz="22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Br. Pedro Boll</a:t>
            </a:r>
          </a:p>
          <a:p>
            <a:pPr algn="ctr" defTabSz="414338" eaLnBrk="1">
              <a:spcBef>
                <a:spcPct val="0"/>
              </a:spcBef>
            </a:pPr>
            <a:r>
              <a:rPr lang="es-ES" altLang="es-ES" sz="22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CI: 20.173.376 </a:t>
            </a:r>
          </a:p>
          <a:p>
            <a:pPr algn="ctr" defTabSz="414338" eaLnBrk="1">
              <a:spcBef>
                <a:spcPct val="0"/>
              </a:spcBef>
            </a:pPr>
            <a:endParaRPr lang="es-ES" altLang="es-ES" sz="2200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ctr" defTabSz="414338" eaLnBrk="1">
              <a:spcBef>
                <a:spcPct val="0"/>
              </a:spcBef>
            </a:pPr>
            <a:r>
              <a:rPr lang="es-ES" altLang="es-ES" sz="2200" u="sng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Tutor:</a:t>
            </a:r>
            <a:endParaRPr lang="es-ES" altLang="es-ES" sz="2200" dirty="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  <a:p>
            <a:pPr algn="ctr" defTabSz="414338" eaLnBrk="1">
              <a:spcBef>
                <a:spcPct val="0"/>
              </a:spcBef>
            </a:pPr>
            <a:r>
              <a:rPr lang="es-ES" altLang="es-ES" sz="2200" dirty="0"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Prof. Antonio Russoniello</a:t>
            </a:r>
          </a:p>
        </p:txBody>
      </p:sp>
      <p:pic>
        <p:nvPicPr>
          <p:cNvPr id="5124" name="Picture 3">
            <a:extLst>
              <a:ext uri="{FF2B5EF4-FFF2-40B4-BE49-F238E27FC236}">
                <a16:creationId xmlns:a16="http://schemas.microsoft.com/office/drawing/2014/main" id="{E22418E4-E7E0-9697-C3BD-68863FAD8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49225"/>
            <a:ext cx="2032000" cy="206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5" name="Picture 4">
            <a:extLst>
              <a:ext uri="{FF2B5EF4-FFF2-40B4-BE49-F238E27FC236}">
                <a16:creationId xmlns:a16="http://schemas.microsoft.com/office/drawing/2014/main" id="{4CF91FE7-6C4D-95CE-8380-4E32F7B79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813" y="149225"/>
            <a:ext cx="1898650" cy="206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6" name="Picture 5">
            <a:extLst>
              <a:ext uri="{FF2B5EF4-FFF2-40B4-BE49-F238E27FC236}">
                <a16:creationId xmlns:a16="http://schemas.microsoft.com/office/drawing/2014/main" id="{FE72FC90-BF46-2BB6-3224-FBB54F767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175" y="149225"/>
            <a:ext cx="2070100" cy="206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>
            <a:extLst>
              <a:ext uri="{FF2B5EF4-FFF2-40B4-BE49-F238E27FC236}">
                <a16:creationId xmlns:a16="http://schemas.microsoft.com/office/drawing/2014/main" id="{38FDF037-1D45-11BA-E05A-2D9F68D69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5" name="Picture 2">
            <a:extLst>
              <a:ext uri="{FF2B5EF4-FFF2-40B4-BE49-F238E27FC236}">
                <a16:creationId xmlns:a16="http://schemas.microsoft.com/office/drawing/2014/main" id="{FD560584-026E-C09C-054B-9CB0A9F50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92D33F21-93EB-D0DB-E7E8-E4935C5FB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61840" y="2346324"/>
            <a:ext cx="10874375" cy="3802063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2600" dirty="0"/>
              <a:t>Por el lado de los prototipos de dispositivos, estos deben cumplir lo siguiente:</a:t>
            </a:r>
          </a:p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Poder obtener datos reales sobre variables </a:t>
            </a:r>
            <a:r>
              <a:rPr kumimoji="0" lang="es-ES" altLang="es-ES" sz="2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ambientale</a:t>
            </a:r>
            <a:r>
              <a:rPr lang="es-ES" altLang="es-ES" sz="2600" dirty="0"/>
              <a:t>s a través del uso de sensores.</a:t>
            </a:r>
          </a:p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Realizar tareas que pueda alterar de alguna forma el ambiente haciendo uso de actuadores.</a:t>
            </a:r>
          </a:p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Posibilitar la capacidad de despliegue de los dispositivos en diferentes ambientes o distintas tareas.</a:t>
            </a:r>
          </a:p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Conectarse entre ellos usando algún protocolo o estándar libre de comunicación.</a:t>
            </a:r>
          </a:p>
        </p:txBody>
      </p:sp>
      <p:sp>
        <p:nvSpPr>
          <p:cNvPr id="8198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0" y="25638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Planteamiento del Problema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8199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461839" y="1148557"/>
            <a:ext cx="10874375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3600" dirty="0"/>
              <a:t>Alcance (Prototipos de Dispositivos IoT)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381848"/>
      </p:ext>
    </p:extLst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>
            <a:extLst>
              <a:ext uri="{FF2B5EF4-FFF2-40B4-BE49-F238E27FC236}">
                <a16:creationId xmlns:a16="http://schemas.microsoft.com/office/drawing/2014/main" id="{38FDF037-1D45-11BA-E05A-2D9F68D69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5" name="Picture 2">
            <a:extLst>
              <a:ext uri="{FF2B5EF4-FFF2-40B4-BE49-F238E27FC236}">
                <a16:creationId xmlns:a16="http://schemas.microsoft.com/office/drawing/2014/main" id="{FD560584-026E-C09C-054B-9CB0A9F50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92D33F21-93EB-D0DB-E7E8-E4935C5FB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61840" y="2346324"/>
            <a:ext cx="10874375" cy="3802063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El sistema planteado debe tener la capacidad  de:</a:t>
            </a:r>
          </a:p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Permitir la observación de datos en tiempo real e históricos de dispositivos.</a:t>
            </a:r>
          </a:p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Posibilitar el monitoreo del estado actual de los sensores/actuadores presentes en los dispositivos.</a:t>
            </a:r>
          </a:p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Realizar el control (manual o automatizado) de tareas de los dispositivos conectados.</a:t>
            </a:r>
          </a:p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Tener </a:t>
            </a:r>
            <a:r>
              <a:rPr lang="es-ES" altLang="es-ES" sz="2600" dirty="0"/>
              <a:t>acceso a dichas capacidades de forma centralizada. 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8198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0" y="25638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Planteamiento del Problema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8199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461839" y="1148557"/>
            <a:ext cx="10874375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3400" dirty="0"/>
              <a:t>Alcance (Software de Visualización, Monitoreo y Control)</a:t>
            </a:r>
            <a:endParaRPr kumimoji="0" lang="es-ES" altLang="es-ES" sz="3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29248"/>
      </p:ext>
    </p:extLst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73813" y="9251950"/>
            <a:ext cx="24288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D7FD56-378F-4E30-B59B-0CB3F21245E7}" type="slidenum">
              <a:rPr kumimoji="0" lang="es-ES" altLang="es-E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2" y="443071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7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Marco Teórico</a:t>
            </a:r>
            <a:endParaRPr kumimoji="0" lang="es-ES" altLang="es-ES" sz="7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885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>
            <a:extLst>
              <a:ext uri="{FF2B5EF4-FFF2-40B4-BE49-F238E27FC236}">
                <a16:creationId xmlns:a16="http://schemas.microsoft.com/office/drawing/2014/main" id="{38FDF037-1D45-11BA-E05A-2D9F68D69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5" name="Picture 2">
            <a:extLst>
              <a:ext uri="{FF2B5EF4-FFF2-40B4-BE49-F238E27FC236}">
                <a16:creationId xmlns:a16="http://schemas.microsoft.com/office/drawing/2014/main" id="{FD560584-026E-C09C-054B-9CB0A9F50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92D33F21-93EB-D0DB-E7E8-E4935C5FB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61840" y="2346324"/>
            <a:ext cx="10874375" cy="3802063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3900"/>
              </a:spcBef>
            </a:pPr>
            <a:r>
              <a:rPr lang="es-ES" altLang="es-ES" sz="2600" dirty="0"/>
              <a:t>El termino internet de las cosas engloba tanto a los dispositivos embebidos que utilizan servicios de comunicación ofrecidos por los protocolos de internet [1] como al marco de desarrollo en el que todas las cosas tienen una representación y una presencia en internet [2]. </a:t>
            </a:r>
          </a:p>
          <a:p>
            <a:pPr algn="just" eaLnBrk="1">
              <a:spcBef>
                <a:spcPts val="3900"/>
              </a:spcBef>
            </a:pPr>
            <a:r>
              <a:rPr lang="es-ES" altLang="es-ES" sz="2600" dirty="0"/>
              <a:t>Aquellos dispositivos y objetos cotidianos con capacidad de comunicarse entre si y con otras plataformas, con un poder de computo en crecimiento continuo y dotados de sensores y actuadores forman ya parte una revolución en cuanto al uso de la tecnología. </a:t>
            </a:r>
            <a:endParaRPr lang="es-ES" altLang="es-ES" dirty="0"/>
          </a:p>
        </p:txBody>
      </p:sp>
      <p:sp>
        <p:nvSpPr>
          <p:cNvPr id="8198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0" y="25638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0" b="1" dirty="0"/>
              <a:t>Internet de las Cosas</a:t>
            </a:r>
            <a:endParaRPr lang="es-ES" altLang="es-ES" dirty="0"/>
          </a:p>
        </p:txBody>
      </p:sp>
      <p:sp>
        <p:nvSpPr>
          <p:cNvPr id="8199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245816" y="1148557"/>
            <a:ext cx="7008812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s-ES" altLang="es-ES" dirty="0"/>
              <a:t>¿Qué es el Internet de las Cosas?</a:t>
            </a:r>
          </a:p>
        </p:txBody>
      </p:sp>
      <p:pic>
        <p:nvPicPr>
          <p:cNvPr id="8200" name="Picture 7">
            <a:extLst>
              <a:ext uri="{FF2B5EF4-FFF2-40B4-BE49-F238E27FC236}">
                <a16:creationId xmlns:a16="http://schemas.microsoft.com/office/drawing/2014/main" id="{21AB103C-ED52-C1C3-E225-740D2D6488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6273800"/>
            <a:ext cx="3902075" cy="211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201" name="Picture 8">
            <a:extLst>
              <a:ext uri="{FF2B5EF4-FFF2-40B4-BE49-F238E27FC236}">
                <a16:creationId xmlns:a16="http://schemas.microsoft.com/office/drawing/2014/main" id="{C365CF80-2F2B-D38C-BBB3-E2A9E47E63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263" y="6273800"/>
            <a:ext cx="4030662" cy="211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>
            <a:extLst>
              <a:ext uri="{FF2B5EF4-FFF2-40B4-BE49-F238E27FC236}">
                <a16:creationId xmlns:a16="http://schemas.microsoft.com/office/drawing/2014/main" id="{5FB709EC-5EED-5267-665E-CE7AB4EAC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3" name="Picture 2">
            <a:extLst>
              <a:ext uri="{FF2B5EF4-FFF2-40B4-BE49-F238E27FC236}">
                <a16:creationId xmlns:a16="http://schemas.microsoft.com/office/drawing/2014/main" id="{1796905A-7A77-52C6-464D-D9E9CE20E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4" name="Picture 3">
            <a:extLst>
              <a:ext uri="{FF2B5EF4-FFF2-40B4-BE49-F238E27FC236}">
                <a16:creationId xmlns:a16="http://schemas.microsoft.com/office/drawing/2014/main" id="{C83CAD5C-DBC0-DD98-EEB8-AAFCA85CD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5" name="AutoShape 4">
            <a:extLst>
              <a:ext uri="{FF2B5EF4-FFF2-40B4-BE49-F238E27FC236}">
                <a16:creationId xmlns:a16="http://schemas.microsoft.com/office/drawing/2014/main" id="{90113544-D2A9-6DC9-3772-B3E895B9BA30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912A30DE-3636-4CF2-94CF-5D201C0E8FAC}" type="slidenum">
              <a:rPr lang="es-ES" altLang="es-ES" sz="1800"/>
              <a:pPr eaLnBrk="1"/>
              <a:t>14</a:t>
            </a:fld>
            <a:endParaRPr lang="es-ES" altLang="es-ES"/>
          </a:p>
        </p:txBody>
      </p:sp>
      <p:sp>
        <p:nvSpPr>
          <p:cNvPr id="10246" name="AutoShape 5">
            <a:extLst>
              <a:ext uri="{FF2B5EF4-FFF2-40B4-BE49-F238E27FC236}">
                <a16:creationId xmlns:a16="http://schemas.microsoft.com/office/drawing/2014/main" id="{421A01A3-1EE7-08DD-23E7-9127A777508B}"/>
              </a:ext>
            </a:extLst>
          </p:cNvPr>
          <p:cNvSpPr>
            <a:spLocks/>
          </p:cNvSpPr>
          <p:nvPr/>
        </p:nvSpPr>
        <p:spPr bwMode="auto">
          <a:xfrm>
            <a:off x="1323975" y="341313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0" b="1" dirty="0"/>
              <a:t>Internet de las Cosas</a:t>
            </a:r>
            <a:endParaRPr lang="es-ES" altLang="es-ES" dirty="0"/>
          </a:p>
        </p:txBody>
      </p:sp>
      <p:sp>
        <p:nvSpPr>
          <p:cNvPr id="10247" name="AutoShape 6">
            <a:extLst>
              <a:ext uri="{FF2B5EF4-FFF2-40B4-BE49-F238E27FC236}">
                <a16:creationId xmlns:a16="http://schemas.microsoft.com/office/drawing/2014/main" id="{621D414E-D40B-5E84-0A11-7CF8483BAB77}"/>
              </a:ext>
            </a:extLst>
          </p:cNvPr>
          <p:cNvSpPr>
            <a:spLocks/>
          </p:cNvSpPr>
          <p:nvPr/>
        </p:nvSpPr>
        <p:spPr bwMode="auto">
          <a:xfrm>
            <a:off x="1101800" y="1201847"/>
            <a:ext cx="7862887" cy="647700"/>
          </a:xfrm>
          <a:custGeom>
            <a:avLst/>
            <a:gdLst>
              <a:gd name="T0" fmla="*/ 3931444 w 21600"/>
              <a:gd name="T1" fmla="*/ 323850 h 21600"/>
              <a:gd name="T2" fmla="*/ 3931444 w 21600"/>
              <a:gd name="T3" fmla="*/ 323850 h 21600"/>
              <a:gd name="T4" fmla="*/ 3931444 w 21600"/>
              <a:gd name="T5" fmla="*/ 323850 h 21600"/>
              <a:gd name="T6" fmla="*/ 3931444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s-ES" altLang="es-ES" dirty="0"/>
              <a:t>Características de los dispositivos IoT</a:t>
            </a:r>
          </a:p>
        </p:txBody>
      </p:sp>
      <p:graphicFrame>
        <p:nvGraphicFramePr>
          <p:cNvPr id="10248" name="Object 7">
            <a:extLst>
              <a:ext uri="{FF2B5EF4-FFF2-40B4-BE49-F238E27FC236}">
                <a16:creationId xmlns:a16="http://schemas.microsoft.com/office/drawing/2014/main" id="{91333F83-D611-8EA6-0D02-68C4505589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614738"/>
              </p:ext>
            </p:extLst>
          </p:nvPr>
        </p:nvGraphicFramePr>
        <p:xfrm>
          <a:off x="3157547" y="2140496"/>
          <a:ext cx="6689706" cy="6688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7" imgW="0" imgH="0" progId="MSGraph.Chart.8">
                  <p:embed/>
                </p:oleObj>
              </mc:Choice>
              <mc:Fallback>
                <p:oleObj name="Chart" r:id="rId7" imgW="0" imgH="0" progId="MSGraph.Char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7547" y="2140496"/>
                        <a:ext cx="6689706" cy="66882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B28A5818-34D0-475A-B4B5-2C978751BBE3}" type="slidenum">
              <a:rPr lang="es-ES" altLang="es-ES" sz="1800"/>
              <a:pPr eaLnBrk="1"/>
              <a:t>15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3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0"/>
              </a:spcBef>
            </a:pPr>
            <a:r>
              <a:rPr lang="es-ES" altLang="es-ES" sz="2600" dirty="0"/>
              <a:t>Los seres humanos podemos comprender mucho más rapidamente la información si somos capaces de visualizarla. Las herramientas que ofrecen esa capacidad de organizarla son llamadas herramientas de visualización.</a:t>
            </a:r>
          </a:p>
          <a:p>
            <a:pPr algn="just" eaLnBrk="1">
              <a:spcBef>
                <a:spcPts val="4000"/>
              </a:spcBef>
            </a:pPr>
            <a:r>
              <a:rPr lang="es-ES" altLang="es-ES" sz="2600" dirty="0"/>
              <a:t>Ofrecen amplia gama de modos de presentar datos, dependiendo del tipo y el objetivo que se busca al mostrarlos.</a:t>
            </a: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s-ES" altLang="es-ES" sz="3800" b="1" dirty="0"/>
              <a:t>Herramientas de Visualización, Monitoreo y Control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84350" y="1099898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dirty="0"/>
              <a:t>Herramientas de Visualización </a:t>
            </a:r>
          </a:p>
        </p:txBody>
      </p:sp>
      <p:pic>
        <p:nvPicPr>
          <p:cNvPr id="1026" name="Picture 2" descr="Grafana OSS | Leading observability tool for visualizations &amp; dashboards">
            <a:extLst>
              <a:ext uri="{FF2B5EF4-FFF2-40B4-BE49-F238E27FC236}">
                <a16:creationId xmlns:a16="http://schemas.microsoft.com/office/drawing/2014/main" id="{C4952398-B6D2-F172-3E99-F30605D94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440" y="5668888"/>
            <a:ext cx="3013744" cy="168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r qué elegir Tableau?">
            <a:extLst>
              <a:ext uri="{FF2B5EF4-FFF2-40B4-BE49-F238E27FC236}">
                <a16:creationId xmlns:a16="http://schemas.microsoft.com/office/drawing/2014/main" id="{2F433142-EB5B-F528-34A6-1D8A3AFD0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081" y="5668888"/>
            <a:ext cx="2725712" cy="179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alytics is Simpler Than You Think with Metabase | AWS Startups Blog">
            <a:extLst>
              <a:ext uri="{FF2B5EF4-FFF2-40B4-BE49-F238E27FC236}">
                <a16:creationId xmlns:a16="http://schemas.microsoft.com/office/drawing/2014/main" id="{E5608564-BEA8-C94A-C562-86A99FFEE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423" y="5676121"/>
            <a:ext cx="3354660" cy="167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064AD7-73E6-018F-420D-5E69F0740CEE}"/>
              </a:ext>
            </a:extLst>
          </p:cNvPr>
          <p:cNvSpPr txBox="1"/>
          <p:nvPr/>
        </p:nvSpPr>
        <p:spPr>
          <a:xfrm>
            <a:off x="5173328" y="7442912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Tableau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FA9C3-7891-4846-42C0-4F3622605C1D}"/>
              </a:ext>
            </a:extLst>
          </p:cNvPr>
          <p:cNvSpPr txBox="1"/>
          <p:nvPr/>
        </p:nvSpPr>
        <p:spPr>
          <a:xfrm>
            <a:off x="1544440" y="7442912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Grafana</a:t>
            </a:r>
            <a:endParaRPr lang="es-E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CFB8D5-494A-809A-1375-11B378A97EBF}"/>
              </a:ext>
            </a:extLst>
          </p:cNvPr>
          <p:cNvSpPr txBox="1"/>
          <p:nvPr/>
        </p:nvSpPr>
        <p:spPr>
          <a:xfrm>
            <a:off x="8979881" y="7442912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Metabase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565724828"/>
      </p:ext>
    </p:extLst>
  </p:cSld>
  <p:clrMapOvr>
    <a:masterClrMapping/>
  </p:clrMapOvr>
  <p:transition spd="med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3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El m</a:t>
            </a:r>
            <a:r>
              <a:rPr lang="es-ES" altLang="es-ES" sz="2600" dirty="0" err="1"/>
              <a:t>onitoreo</a:t>
            </a:r>
            <a:r>
              <a:rPr lang="es-ES" altLang="es-ES" sz="2600" dirty="0"/>
              <a:t> de procesos, componentes, artefactos o dispositivos no es algo nuevo. Dependiendo del área podemos encontrar multitud de herramientas que permiten realizar esto.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Herramientas de Visualización, Monitoreo y Control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84350" y="1099898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Herramientas de Monitoreo </a:t>
            </a:r>
          </a:p>
        </p:txBody>
      </p:sp>
      <p:pic>
        <p:nvPicPr>
          <p:cNvPr id="2050" name="Picture 2" descr="Aplicación PRTG para desktop">
            <a:extLst>
              <a:ext uri="{FF2B5EF4-FFF2-40B4-BE49-F238E27FC236}">
                <a16:creationId xmlns:a16="http://schemas.microsoft.com/office/drawing/2014/main" id="{B3926532-F2C3-5568-9DF5-2D1EDD768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350" y="3940696"/>
            <a:ext cx="5255924" cy="331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069367-9438-8D5B-FF61-45527EE8FAA8}"/>
              </a:ext>
            </a:extLst>
          </p:cNvPr>
          <p:cNvSpPr txBox="1"/>
          <p:nvPr/>
        </p:nvSpPr>
        <p:spPr>
          <a:xfrm>
            <a:off x="2405440" y="7253879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PRTG</a:t>
            </a:r>
          </a:p>
        </p:txBody>
      </p:sp>
      <p:sp>
        <p:nvSpPr>
          <p:cNvPr id="10" name="AutoShape 10" descr="open source monitoring system">
            <a:extLst>
              <a:ext uri="{FF2B5EF4-FFF2-40B4-BE49-F238E27FC236}">
                <a16:creationId xmlns:a16="http://schemas.microsoft.com/office/drawing/2014/main" id="{BF9B046A-DE52-5070-342B-3EDE302113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00" y="472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B5A5EB-4843-1F38-F077-EF938F7501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0555" y="4142379"/>
            <a:ext cx="5013220" cy="3111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E79AAD-FCF9-09C9-4B5C-2D98270F78AF}"/>
              </a:ext>
            </a:extLst>
          </p:cNvPr>
          <p:cNvSpPr txBox="1"/>
          <p:nvPr/>
        </p:nvSpPr>
        <p:spPr>
          <a:xfrm>
            <a:off x="8410293" y="7202542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Nagios</a:t>
            </a:r>
          </a:p>
        </p:txBody>
      </p:sp>
    </p:spTree>
    <p:extLst>
      <p:ext uri="{BB962C8B-B14F-4D97-AF65-F5344CB8AC3E}">
        <p14:creationId xmlns:p14="http://schemas.microsoft.com/office/powerpoint/2010/main" val="987468717"/>
      </p:ext>
    </p:extLst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3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2600" dirty="0"/>
              <a:t>En el caso del control de dispositivos y la automatización de tareas, una herramienta que sea capaz de ser flexible ante las diferentes arquitecturas, protocolos y estándares que pueden presentar los artefactos es indispensable, pero a su vez las hacen herramientas complejas de uso y en general se requiere cierto conocimiento técnico para manejarlas.   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Herramientas de Visualización, Monitoreo y Control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84350" y="1099898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Herramientas de Control </a:t>
            </a:r>
          </a:p>
        </p:txBody>
      </p:sp>
      <p:pic>
        <p:nvPicPr>
          <p:cNvPr id="3074" name="Picture 2" descr="Getting Started with Rule Engine | ThingsBoard Community Edition">
            <a:extLst>
              <a:ext uri="{FF2B5EF4-FFF2-40B4-BE49-F238E27FC236}">
                <a16:creationId xmlns:a16="http://schemas.microsoft.com/office/drawing/2014/main" id="{849C50F0-2463-34ED-1F2F-DD02B0ABB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554" y="5050305"/>
            <a:ext cx="4935739" cy="277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oT Visual Programming Environment Node-RED Hits 1.0">
            <a:extLst>
              <a:ext uri="{FF2B5EF4-FFF2-40B4-BE49-F238E27FC236}">
                <a16:creationId xmlns:a16="http://schemas.microsoft.com/office/drawing/2014/main" id="{C5BDACC4-59A7-B488-725A-A6B9CD8B3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758" y="5050305"/>
            <a:ext cx="5151981" cy="2764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A380A0-A484-8DD1-A38F-DDC0E9A2E038}"/>
              </a:ext>
            </a:extLst>
          </p:cNvPr>
          <p:cNvSpPr txBox="1"/>
          <p:nvPr/>
        </p:nvSpPr>
        <p:spPr>
          <a:xfrm>
            <a:off x="2452551" y="7857242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ThinkBoard</a:t>
            </a:r>
            <a:endParaRPr lang="es-E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9AB8F7-A0DF-44F7-1855-F3D92CB80333}"/>
              </a:ext>
            </a:extLst>
          </p:cNvPr>
          <p:cNvSpPr txBox="1"/>
          <p:nvPr/>
        </p:nvSpPr>
        <p:spPr>
          <a:xfrm>
            <a:off x="8316876" y="7857242"/>
            <a:ext cx="3013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/>
              <a:t>Node</a:t>
            </a:r>
            <a:r>
              <a:rPr lang="es-ES" sz="1600" dirty="0"/>
              <a:t>-Red</a:t>
            </a:r>
          </a:p>
        </p:txBody>
      </p:sp>
    </p:spTree>
    <p:extLst>
      <p:ext uri="{BB962C8B-B14F-4D97-AF65-F5344CB8AC3E}">
        <p14:creationId xmlns:p14="http://schemas.microsoft.com/office/powerpoint/2010/main" val="2217191085"/>
      </p:ext>
    </p:extLst>
  </p:cSld>
  <p:clrMapOvr>
    <a:masterClrMapping/>
  </p:clrMapOvr>
  <p:transition spd="med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B28A5818-34D0-475A-B4B5-2C978751BBE3}" type="slidenum">
              <a:rPr lang="es-ES" altLang="es-ES" sz="1800"/>
              <a:pPr eaLnBrk="1"/>
              <a:t>18</a:t>
            </a:fld>
            <a:endParaRPr lang="es-ES" altLang="es-ES"/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3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4000"/>
              </a:spcBef>
            </a:pPr>
            <a:r>
              <a:rPr lang="es-ES" altLang="es-ES" sz="2600" dirty="0"/>
              <a:t>Las placas programables son microcontroladores y microcomputadores  que son usados para realizar prototipos de estos dispositivos a un bajo costo, haciendo uso de como las placas Arduino y los como los Raspberry Pi, creados bajo la idea de ser hardware abierto y con los cuales se puede probar la electrónica básica, sensores y actuadores necesarios para automatizar procesos. </a:t>
            </a:r>
            <a:endParaRPr lang="es-ES" altLang="es-ES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0" b="1" dirty="0"/>
              <a:t>Placas Programables</a:t>
            </a:r>
            <a:endParaRPr lang="es-ES" altLang="es-ES" dirty="0"/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45816" y="119745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dirty="0"/>
              <a:t>¿Qué son las placas programables?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354CBFF0-69F0-87D2-8B57-09A0763876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454" y="7212491"/>
            <a:ext cx="1898650" cy="144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843397C4-0123-8666-FC9D-35398E6C0F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404" y="7096603"/>
            <a:ext cx="161607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ACBCBD3B-2E4D-91CA-EC6C-874E33462E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366" y="5859941"/>
            <a:ext cx="2427288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Picture 11">
            <a:extLst>
              <a:ext uri="{FF2B5EF4-FFF2-40B4-BE49-F238E27FC236}">
                <a16:creationId xmlns:a16="http://schemas.microsoft.com/office/drawing/2014/main" id="{D46DC426-34A9-B049-B510-CB1CA63CD6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104" y="5383691"/>
            <a:ext cx="2430462" cy="198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DDF193ED-03F4-C4D9-B023-1265F3F169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041" y="5377341"/>
            <a:ext cx="2679700" cy="198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5A6939EF-7FFF-FE0F-1155-9ED2CA2209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066" y="5529741"/>
            <a:ext cx="2681288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30094" y="9333359"/>
            <a:ext cx="344611" cy="291654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D7FD56-378F-4E30-B59B-0CB3F21245E7}" type="slidenum">
              <a:rPr kumimoji="0" lang="es-ES" altLang="es-E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2" y="443071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7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Marco Metodológico y Herramientas de Desarrollo</a:t>
            </a:r>
            <a:endParaRPr kumimoji="0" lang="es-ES" altLang="es-ES" sz="7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418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53A76D07-442E-231E-1DE8-B76F8649D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4668" y="1732757"/>
            <a:ext cx="11099800" cy="6284913"/>
          </a:xfrm>
        </p:spPr>
        <p:txBody>
          <a:bodyPr/>
          <a:lstStyle/>
          <a:p>
            <a:pPr marL="342900" indent="-342900" defTabSz="466725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Introducción.</a:t>
            </a:r>
          </a:p>
          <a:p>
            <a:pPr marL="342900" indent="-342900" defTabSz="466725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Planteamiento del Problema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Análisis del Problema.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Objetivos del Trabajo Especial de Grado.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Alcance.</a:t>
            </a:r>
          </a:p>
          <a:p>
            <a:pPr marL="342900" indent="-342900" defTabSz="466725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Marco Teórico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Internet de las Cosas.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Herramientas de Visualización, Monitoreo y Control.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Placas Programables.</a:t>
            </a:r>
          </a:p>
          <a:p>
            <a:pPr marL="342900" indent="-342900" defTabSz="466725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Marco Metodológico y Herramientas de Desarrollo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Diseño e Implementación.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Herramientas de Desarrollo.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Entorno de Pruebas</a:t>
            </a:r>
          </a:p>
        </p:txBody>
      </p:sp>
      <p:pic>
        <p:nvPicPr>
          <p:cNvPr id="6147" name="Picture 2">
            <a:extLst>
              <a:ext uri="{FF2B5EF4-FFF2-40B4-BE49-F238E27FC236}">
                <a16:creationId xmlns:a16="http://schemas.microsoft.com/office/drawing/2014/main" id="{1483C12A-B373-12A7-E208-3DC8F87C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8" name="Picture 3">
            <a:extLst>
              <a:ext uri="{FF2B5EF4-FFF2-40B4-BE49-F238E27FC236}">
                <a16:creationId xmlns:a16="http://schemas.microsoft.com/office/drawing/2014/main" id="{F0539C56-83E5-E17A-557E-25DE9E4CD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9" name="Picture 4">
            <a:extLst>
              <a:ext uri="{FF2B5EF4-FFF2-40B4-BE49-F238E27FC236}">
                <a16:creationId xmlns:a16="http://schemas.microsoft.com/office/drawing/2014/main" id="{7C1CC3DF-B381-DFC1-C37D-AA8B26DBF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50" name="AutoShape 5">
            <a:extLst>
              <a:ext uri="{FF2B5EF4-FFF2-40B4-BE49-F238E27FC236}">
                <a16:creationId xmlns:a16="http://schemas.microsoft.com/office/drawing/2014/main" id="{128290F5-0244-50EE-CF45-30BF9929C246}"/>
              </a:ext>
            </a:extLst>
          </p:cNvPr>
          <p:cNvSpPr>
            <a:spLocks/>
          </p:cNvSpPr>
          <p:nvPr/>
        </p:nvSpPr>
        <p:spPr bwMode="auto">
          <a:xfrm>
            <a:off x="6373813" y="9251950"/>
            <a:ext cx="24288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FF856EA4-EFF0-4DB2-A7FC-F0C6E269AC72}" type="slidenum">
              <a:rPr lang="es-ES" altLang="es-ES" sz="1800"/>
              <a:pPr eaLnBrk="1"/>
              <a:t>2</a:t>
            </a:fld>
            <a:endParaRPr lang="es-ES" altLang="es-ES"/>
          </a:p>
        </p:txBody>
      </p:sp>
      <p:sp>
        <p:nvSpPr>
          <p:cNvPr id="6151" name="AutoShape 6">
            <a:extLst>
              <a:ext uri="{FF2B5EF4-FFF2-40B4-BE49-F238E27FC236}">
                <a16:creationId xmlns:a16="http://schemas.microsoft.com/office/drawing/2014/main" id="{20487326-07D6-A124-3054-2D1222147B8F}"/>
              </a:ext>
            </a:extLst>
          </p:cNvPr>
          <p:cNvSpPr>
            <a:spLocks/>
          </p:cNvSpPr>
          <p:nvPr/>
        </p:nvSpPr>
        <p:spPr bwMode="auto">
          <a:xfrm>
            <a:off x="1464668" y="387350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0" b="1" dirty="0"/>
              <a:t>Agenda</a:t>
            </a:r>
            <a:endParaRPr lang="es-ES" altLang="es-ES" dirty="0"/>
          </a:p>
        </p:txBody>
      </p:sp>
    </p:spTree>
  </p:cSld>
  <p:clrMapOvr>
    <a:masterClrMapping/>
  </p:clrMapOvr>
  <p:transition spd="slow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2"/>
            <a:ext cx="11099800" cy="5826521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2600" dirty="0"/>
              <a:t>Para la implementación se uso una metodología ágil en la que se plantearon tareas dentro de </a:t>
            </a:r>
            <a:r>
              <a:rPr lang="es-ES" altLang="es-ES" sz="2600" dirty="0" err="1"/>
              <a:t>sprints</a:t>
            </a:r>
            <a:r>
              <a:rPr lang="es-ES" altLang="es-ES" sz="2600" dirty="0"/>
              <a:t> de dos semanas de duración donde se busco realizar entregables incrementables. </a:t>
            </a:r>
          </a:p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2600" dirty="0"/>
              <a:t>En su totalidad el desarrollo termino llevando tres </a:t>
            </a:r>
            <a:r>
              <a:rPr lang="es-ES" altLang="es-ES" sz="2600" dirty="0" err="1"/>
              <a:t>sprints</a:t>
            </a:r>
            <a:r>
              <a:rPr lang="es-ES" altLang="es-ES" sz="2600" dirty="0"/>
              <a:t> para el desarrollo de los prototipos funcionales en los dispositivos IoT y cuatro </a:t>
            </a:r>
            <a:r>
              <a:rPr lang="es-ES" altLang="es-ES" sz="2600" dirty="0" err="1"/>
              <a:t>sprints</a:t>
            </a:r>
            <a:r>
              <a:rPr lang="es-ES" altLang="es-ES" sz="2600" dirty="0"/>
              <a:t> para el desarrollo de la aplicación web.</a:t>
            </a: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Diseño e </a:t>
            </a:r>
            <a:r>
              <a:rPr lang="es-ES" altLang="es-ES" sz="5200" b="1" dirty="0"/>
              <a:t>Implementación</a:t>
            </a:r>
            <a:endParaRPr kumimoji="0" lang="es-ES" altLang="es-ES" sz="5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97966" y="128104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Etapa de Implementación </a:t>
            </a:r>
          </a:p>
        </p:txBody>
      </p:sp>
      <p:pic>
        <p:nvPicPr>
          <p:cNvPr id="4098" name="Picture 2" descr="Imágenes De Metodologia Agil">
            <a:extLst>
              <a:ext uri="{FF2B5EF4-FFF2-40B4-BE49-F238E27FC236}">
                <a16:creationId xmlns:a16="http://schemas.microsoft.com/office/drawing/2014/main" id="{D42F92B1-6B84-207F-52B0-54811CEB8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781" y="5092824"/>
            <a:ext cx="3951238" cy="361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400083"/>
      </p:ext>
    </p:extLst>
  </p:cSld>
  <p:clrMapOvr>
    <a:masterClrMapping/>
  </p:clrMapOvr>
  <p:transition spd="med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607866"/>
            <a:ext cx="11099800" cy="5797326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El diseño de</a:t>
            </a:r>
            <a:r>
              <a:rPr lang="es-ES" altLang="es-ES" sz="2600" dirty="0"/>
              <a:t> se comenzó por los prototipos funcionales de dispositivos IoT. En el diseño se busco establecer el uso de diferentes enfoques tecnológicos (microcontroladores y microcomputadores) y sus componentes (sensores diferentes para medir las mismas variables, actuadores para cambiar el ambiente). Por el lado de las comunicaciones y para simplificar se planteo el uso de un solo tipo de protocolo. </a:t>
            </a: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Diseño e </a:t>
            </a:r>
            <a:r>
              <a:rPr lang="es-ES" altLang="es-ES" sz="5200" b="1" dirty="0"/>
              <a:t>Implementación</a:t>
            </a:r>
            <a:endParaRPr kumimoji="0" lang="es-ES" altLang="es-ES" sz="5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310625" y="1231106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Etapa de Diseño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5AD712-2F67-EFD2-AC45-48951BA60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56" y="5668888"/>
            <a:ext cx="2284825" cy="2042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0EE572-D7D2-6ABD-31FF-7898526BEA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766" y="5506529"/>
            <a:ext cx="2718398" cy="2042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7DE26E-1574-ED78-0846-FD1E5B9634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250" y="5577005"/>
            <a:ext cx="2284825" cy="2134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211DE5-8FCF-A43F-5616-ACEBCC4CCE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5" y="5654488"/>
            <a:ext cx="2905038" cy="174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6433"/>
      </p:ext>
    </p:extLst>
  </p:cSld>
  <p:clrMapOvr>
    <a:masterClrMapping/>
  </p:clrMapOvr>
  <p:transition spd="med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607866"/>
            <a:ext cx="11099800" cy="5797326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2600" dirty="0"/>
              <a:t>Por otro lado se diseño una aplicación web que fuese capaz de centralizar las herramientas de visualización de datos y de monitoreo y control de dispositivos de forma embebida. También se diseño que a pesar de ser una estructura monolítica, la aplicación en si fuese modular de manera que pueda crecer de manera orgánica en términos de tecnologías y protocolos a implementar.   </a:t>
            </a:r>
            <a:endParaRPr kumimoji="0" lang="es-ES" altLang="es-ES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Diseño e </a:t>
            </a:r>
            <a:r>
              <a:rPr lang="es-ES" altLang="es-ES" sz="5200" b="1" dirty="0"/>
              <a:t>Implementación</a:t>
            </a:r>
            <a:endParaRPr kumimoji="0" lang="es-ES" altLang="es-ES" sz="5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310625" y="1231106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Etapa de Diseño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0AB822-198E-AB0F-B0E4-174539546A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644" y="5503205"/>
            <a:ext cx="2573337" cy="25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60630"/>
      </p:ext>
    </p:extLst>
  </p:cSld>
  <p:clrMapOvr>
    <a:masterClrMapping/>
  </p:clrMapOvr>
  <p:transition spd="med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2"/>
            <a:ext cx="11099800" cy="5826521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2600" dirty="0"/>
              <a:t>Se crearon cuatro prototipos de dispositivos, dos de ellos con tipo de sensores espejo para poder medir la diferencias en los datos reportados por sensores en dos ubicaciones distintas y dos sensores dedicados a la seguridad, uno dedicado a sensores y actuadores para acceso y uno para hacer de cámara de seguridad inteligente. Su desarrollo llevo 2 </a:t>
            </a:r>
            <a:r>
              <a:rPr lang="es-ES" altLang="es-ES" sz="2600" dirty="0" err="1"/>
              <a:t>sprints</a:t>
            </a:r>
            <a:r>
              <a:rPr lang="es-ES" altLang="es-ES" sz="2600" dirty="0"/>
              <a:t> y se recolecto datos durante un periodo de 8 meses. </a:t>
            </a:r>
          </a:p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S" altLang="es-ES" sz="2600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Diseño e </a:t>
            </a:r>
            <a:r>
              <a:rPr lang="es-ES" altLang="es-ES" sz="5200" b="1" dirty="0"/>
              <a:t>Implementación</a:t>
            </a:r>
            <a:endParaRPr kumimoji="0" lang="es-ES" altLang="es-ES" sz="5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97966" y="128104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Etapa de Implementación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59863-1547-DEBF-44F3-0FE9C90CE8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895" y="5178772"/>
            <a:ext cx="4012346" cy="3009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EEDAC5-D07F-277F-389C-479501AEB3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095" y="5696196"/>
            <a:ext cx="3510068" cy="1974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F210B-580A-AD8B-E355-2A3C234531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5" y="5696196"/>
            <a:ext cx="3510067" cy="197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43289"/>
      </p:ext>
    </p:extLst>
  </p:cSld>
  <p:clrMapOvr>
    <a:masterClrMapping/>
  </p:clrMapOvr>
  <p:transition spd="med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2"/>
            <a:ext cx="11099800" cy="5826521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S" altLang="es-ES" sz="2600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Diseño e </a:t>
            </a:r>
            <a:r>
              <a:rPr lang="es-ES" altLang="es-ES" sz="5200" b="1" dirty="0"/>
              <a:t>Implementación</a:t>
            </a:r>
            <a:endParaRPr kumimoji="0" lang="es-ES" altLang="es-ES" sz="5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97966" y="128104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Etapa de Implementación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AC07DD-DF9C-4907-6E0C-38F08D8CBF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792" y="2425575"/>
            <a:ext cx="5129388" cy="2885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C1B5DC-B017-66E1-F364-1082C6C06D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186" y="2476376"/>
            <a:ext cx="2125861" cy="28344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ACB10-DD62-751E-1343-C3E56774FF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439" y="2425576"/>
            <a:ext cx="2163961" cy="2885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A56DE8-9E87-B195-4BCB-ED95F8ADA3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186" y="5464298"/>
            <a:ext cx="2125861" cy="28344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B4B644-C7A0-FCF7-AABB-21106D74CA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716" y="5464297"/>
            <a:ext cx="3779308" cy="2834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2946F5-00CC-EC73-3A1F-3FDCA190B6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439" y="5464298"/>
            <a:ext cx="2163961" cy="28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2308"/>
      </p:ext>
    </p:extLst>
  </p:cSld>
  <p:clrMapOvr>
    <a:masterClrMapping/>
  </p:clrMapOvr>
  <p:transition spd="med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2"/>
            <a:ext cx="11099800" cy="5826521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2600" dirty="0"/>
              <a:t>En el caso de la aplicación web se desarrollo una vez elegidas las herramientas a integrar en cada caso en particular para la visualización, monitoreo y control. </a:t>
            </a:r>
          </a:p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2600" dirty="0"/>
              <a:t>Para el lado de la visualización de datos la herramienta seleccionada fue </a:t>
            </a:r>
            <a:r>
              <a:rPr lang="es-ES" altLang="es-ES" sz="2600" dirty="0" err="1"/>
              <a:t>Grafana</a:t>
            </a:r>
            <a:r>
              <a:rPr lang="es-ES" altLang="es-ES" sz="2600" dirty="0"/>
              <a:t> un software de código abierto capaz de crear cuadros de mando con gráficos, mientras que el caso del monitoreo y control se escogió la herramienta de automatización de tareas </a:t>
            </a:r>
            <a:r>
              <a:rPr lang="es-ES" altLang="es-ES" sz="2600" dirty="0" err="1"/>
              <a:t>Node</a:t>
            </a:r>
            <a:r>
              <a:rPr lang="es-ES" altLang="es-ES" sz="2600" dirty="0"/>
              <a:t>-Red.</a:t>
            </a:r>
          </a:p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2600" dirty="0"/>
              <a:t>Para el caso de la comunicación de datos se escogió el protocolo MQTT.</a:t>
            </a:r>
          </a:p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ES" altLang="es-ES" sz="2600" dirty="0"/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Diseño e </a:t>
            </a:r>
            <a:r>
              <a:rPr lang="es-ES" altLang="es-ES" sz="5200" b="1" dirty="0"/>
              <a:t>Implementación</a:t>
            </a:r>
            <a:endParaRPr kumimoji="0" lang="es-ES" altLang="es-ES" sz="5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97966" y="128104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Etapa de Implementación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98C05D-53DD-FF91-8305-89CE8A1FBC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1967" y="6735514"/>
            <a:ext cx="5496692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49506"/>
      </p:ext>
    </p:extLst>
  </p:cSld>
  <p:clrMapOvr>
    <a:masterClrMapping/>
  </p:clrMapOvr>
  <p:transition spd="med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3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Las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Herramientas de Desarrollo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97966" y="128104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Herramientas de Hardware</a:t>
            </a:r>
          </a:p>
        </p:txBody>
      </p:sp>
    </p:spTree>
    <p:extLst>
      <p:ext uri="{BB962C8B-B14F-4D97-AF65-F5344CB8AC3E}">
        <p14:creationId xmlns:p14="http://schemas.microsoft.com/office/powerpoint/2010/main" val="2300427542"/>
      </p:ext>
    </p:extLst>
  </p:cSld>
  <p:clrMapOvr>
    <a:masterClrMapping/>
  </p:clrMapOvr>
  <p:transition spd="med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3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Las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Herramientas de Desarrollo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97966" y="128104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Herramientas de Software</a:t>
            </a:r>
          </a:p>
        </p:txBody>
      </p:sp>
    </p:spTree>
    <p:extLst>
      <p:ext uri="{BB962C8B-B14F-4D97-AF65-F5344CB8AC3E}">
        <p14:creationId xmlns:p14="http://schemas.microsoft.com/office/powerpoint/2010/main" val="2746900320"/>
      </p:ext>
    </p:extLst>
  </p:cSld>
  <p:clrMapOvr>
    <a:masterClrMapping/>
  </p:clrMapOvr>
  <p:transition spd="med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3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Las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Entornos de Prueba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97966" y="128104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Entorno de prueba para prototipos de dispositivos</a:t>
            </a:r>
          </a:p>
        </p:txBody>
      </p:sp>
    </p:spTree>
    <p:extLst>
      <p:ext uri="{BB962C8B-B14F-4D97-AF65-F5344CB8AC3E}">
        <p14:creationId xmlns:p14="http://schemas.microsoft.com/office/powerpoint/2010/main" val="2944205674"/>
      </p:ext>
    </p:extLst>
  </p:cSld>
  <p:clrMapOvr>
    <a:masterClrMapping/>
  </p:clrMapOvr>
  <p:transition spd="med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3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Las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Entornos de Prueba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97966" y="128104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Entorno de prueba para </a:t>
            </a:r>
            <a:r>
              <a:rPr lang="es-ES" altLang="es-ES" dirty="0"/>
              <a:t>software HAMACA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310842"/>
      </p:ext>
    </p:extLst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53A76D07-442E-231E-1DE8-B76F8649D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2088" y="1708448"/>
            <a:ext cx="10874375" cy="6284913"/>
          </a:xfrm>
        </p:spPr>
        <p:txBody>
          <a:bodyPr anchor="t"/>
          <a:lstStyle/>
          <a:p>
            <a:pPr marL="342900" indent="-342900" defTabSz="466725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Marco Aplicativo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Prototipos de Dispositivos IoT.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Herramienta de Automatización, Monitoreo y Análisis de Componentes y Artefactos.</a:t>
            </a:r>
          </a:p>
          <a:p>
            <a:pPr marL="733425" lvl="2" indent="-276225" defTabSz="466725" eaLnBrk="1">
              <a:spcBef>
                <a:spcPts val="1200"/>
              </a:spcBef>
              <a:buSzPct val="75000"/>
              <a:buFontTx/>
              <a:buChar char="•"/>
            </a:pPr>
            <a:r>
              <a:rPr lang="es-ES" altLang="es-ES" sz="2400" dirty="0"/>
              <a:t>Resultados.</a:t>
            </a:r>
          </a:p>
          <a:p>
            <a:pPr marL="342900" indent="-342900" defTabSz="466725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Conclusiones</a:t>
            </a:r>
          </a:p>
          <a:p>
            <a:pPr marL="342900" indent="-342900" defTabSz="466725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Trabajos Futuros</a:t>
            </a:r>
          </a:p>
          <a:p>
            <a:pPr marL="342900" indent="-342900" defTabSz="466725" eaLnBrk="1">
              <a:spcBef>
                <a:spcPts val="1200"/>
              </a:spcBef>
              <a:buSzPct val="75000"/>
              <a:buFont typeface="Courier New" panose="02070309020205020404" pitchFamily="49" charset="0"/>
              <a:buChar char="o"/>
            </a:pPr>
            <a:r>
              <a:rPr lang="es-ES" altLang="es-ES" sz="2400" b="1" dirty="0"/>
              <a:t>Referencias</a:t>
            </a:r>
          </a:p>
        </p:txBody>
      </p:sp>
      <p:pic>
        <p:nvPicPr>
          <p:cNvPr id="6147" name="Picture 2">
            <a:extLst>
              <a:ext uri="{FF2B5EF4-FFF2-40B4-BE49-F238E27FC236}">
                <a16:creationId xmlns:a16="http://schemas.microsoft.com/office/drawing/2014/main" id="{1483C12A-B373-12A7-E208-3DC8F87C8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8" name="Picture 3">
            <a:extLst>
              <a:ext uri="{FF2B5EF4-FFF2-40B4-BE49-F238E27FC236}">
                <a16:creationId xmlns:a16="http://schemas.microsoft.com/office/drawing/2014/main" id="{F0539C56-83E5-E17A-557E-25DE9E4CD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9" name="Picture 4">
            <a:extLst>
              <a:ext uri="{FF2B5EF4-FFF2-40B4-BE49-F238E27FC236}">
                <a16:creationId xmlns:a16="http://schemas.microsoft.com/office/drawing/2014/main" id="{7C1CC3DF-B381-DFC1-C37D-AA8B26DBF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50" name="AutoShape 5">
            <a:extLst>
              <a:ext uri="{FF2B5EF4-FFF2-40B4-BE49-F238E27FC236}">
                <a16:creationId xmlns:a16="http://schemas.microsoft.com/office/drawing/2014/main" id="{128290F5-0244-50EE-CF45-30BF9929C246}"/>
              </a:ext>
            </a:extLst>
          </p:cNvPr>
          <p:cNvSpPr>
            <a:spLocks/>
          </p:cNvSpPr>
          <p:nvPr/>
        </p:nvSpPr>
        <p:spPr bwMode="auto">
          <a:xfrm>
            <a:off x="6373813" y="9251950"/>
            <a:ext cx="24288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856EA4-EFF0-4DB2-A7FC-F0C6E269AC72}" type="slidenum">
              <a:rPr kumimoji="0" lang="es-ES" altLang="es-E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6151" name="AutoShape 6">
            <a:extLst>
              <a:ext uri="{FF2B5EF4-FFF2-40B4-BE49-F238E27FC236}">
                <a16:creationId xmlns:a16="http://schemas.microsoft.com/office/drawing/2014/main" id="{20487326-07D6-A124-3054-2D1222147B8F}"/>
              </a:ext>
            </a:extLst>
          </p:cNvPr>
          <p:cNvSpPr>
            <a:spLocks/>
          </p:cNvSpPr>
          <p:nvPr/>
        </p:nvSpPr>
        <p:spPr bwMode="auto">
          <a:xfrm>
            <a:off x="1464668" y="387350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Agenda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81851"/>
      </p:ext>
    </p:extLst>
  </p:cSld>
  <p:clrMapOvr>
    <a:masterClrMapping/>
  </p:clrMapOvr>
  <p:transition spd="slow"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294090" y="9261351"/>
            <a:ext cx="416619" cy="363662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D7FD56-378F-4E30-B59B-0CB3F21245E7}" type="slidenum">
              <a:rPr kumimoji="0" lang="es-ES" altLang="es-E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2" y="443071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7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Marco Aplicativo</a:t>
            </a:r>
            <a:endParaRPr kumimoji="0" lang="es-ES" altLang="es-ES" sz="7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616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3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Se crearon cuatro prototipos funcionales de dispositivos IoT. </a:t>
            </a:r>
            <a:r>
              <a:rPr lang="es-ES" altLang="es-ES" sz="2600" dirty="0"/>
              <a:t>Dos de ellos en equidad de tipo de sensores (ambientales) y dos enfocados en el tópico de la seguridad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Prototipos de Dispositivos IoT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97966" y="128104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dirty="0"/>
              <a:t>¿Qué prototipos fueron creados?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882094"/>
      </p:ext>
    </p:extLst>
  </p:cSld>
  <p:clrMapOvr>
    <a:masterClrMapping/>
  </p:clrMapOvr>
  <p:transition spd="med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3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Las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3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Herramienta de Automatización, Monitoreo y Análisis de Componentes y Artefactos </a:t>
            </a:r>
          </a:p>
        </p:txBody>
      </p:sp>
    </p:spTree>
    <p:extLst>
      <p:ext uri="{BB962C8B-B14F-4D97-AF65-F5344CB8AC3E}">
        <p14:creationId xmlns:p14="http://schemas.microsoft.com/office/powerpoint/2010/main" val="2084829210"/>
      </p:ext>
    </p:extLst>
  </p:cSld>
  <p:clrMapOvr>
    <a:masterClrMapping/>
  </p:clrMapOvr>
  <p:transition spd="med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294090" y="9261351"/>
            <a:ext cx="416619" cy="363662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D7FD56-378F-4E30-B59B-0CB3F21245E7}" type="slidenum">
              <a:rPr kumimoji="0" lang="es-ES" altLang="es-E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2" y="443071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7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Demostración</a:t>
            </a:r>
            <a:endParaRPr kumimoji="0" lang="es-ES" altLang="es-ES" sz="7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349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3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Las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Resultados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97966" y="128104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dirty="0"/>
              <a:t>Resultados obtenidos de los prototipos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042910"/>
      </p:ext>
    </p:extLst>
  </p:cSld>
  <p:clrMapOvr>
    <a:masterClrMapping/>
  </p:clrMapOvr>
  <p:transition spd="med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66097" y="9269287"/>
            <a:ext cx="352327" cy="355725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D7FD56-378F-4E30-B59B-0CB3F21245E7}" type="slidenum">
              <a:rPr kumimoji="0" lang="es-ES" altLang="es-E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2" y="443071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7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Conclusiones</a:t>
            </a:r>
            <a:endParaRPr kumimoji="0" lang="es-ES" altLang="es-ES" sz="7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110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1">
            <a:extLst>
              <a:ext uri="{FF2B5EF4-FFF2-40B4-BE49-F238E27FC236}">
                <a16:creationId xmlns:a16="http://schemas.microsoft.com/office/drawing/2014/main" id="{61412565-C861-0301-6221-3422F8EF15DA}"/>
              </a:ext>
            </a:extLst>
          </p:cNvPr>
          <p:cNvSpPr>
            <a:spLocks/>
          </p:cNvSpPr>
          <p:nvPr/>
        </p:nvSpPr>
        <p:spPr bwMode="auto">
          <a:xfrm>
            <a:off x="6317456" y="9297864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4BD16EA2-D0C4-4871-845D-F64B8C7F84CA}" type="slidenum">
              <a:rPr lang="es-ES" altLang="es-ES" sz="1800"/>
              <a:pPr eaLnBrk="1"/>
              <a:t>36</a:t>
            </a:fld>
            <a:endParaRPr lang="es-ES" altLang="es-ES" dirty="0"/>
          </a:p>
        </p:txBody>
      </p:sp>
      <p:pic>
        <p:nvPicPr>
          <p:cNvPr id="20483" name="Picture 2">
            <a:extLst>
              <a:ext uri="{FF2B5EF4-FFF2-40B4-BE49-F238E27FC236}">
                <a16:creationId xmlns:a16="http://schemas.microsoft.com/office/drawing/2014/main" id="{9C967FC0-47DF-6659-9071-2CCEB8C78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4" name="Picture 3">
            <a:extLst>
              <a:ext uri="{FF2B5EF4-FFF2-40B4-BE49-F238E27FC236}">
                <a16:creationId xmlns:a16="http://schemas.microsoft.com/office/drawing/2014/main" id="{B39EB88A-9858-0049-AAEF-1842E3DFC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5" name="Picture 4">
            <a:extLst>
              <a:ext uri="{FF2B5EF4-FFF2-40B4-BE49-F238E27FC236}">
                <a16:creationId xmlns:a16="http://schemas.microsoft.com/office/drawing/2014/main" id="{0788689C-B0E4-7CD6-5662-C3F5EEC97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6" name="AutoShape 5">
            <a:extLst>
              <a:ext uri="{FF2B5EF4-FFF2-40B4-BE49-F238E27FC236}">
                <a16:creationId xmlns:a16="http://schemas.microsoft.com/office/drawing/2014/main" id="{7A84175B-88F9-95CC-28B2-06EE2D72200C}"/>
              </a:ext>
            </a:extLst>
          </p:cNvPr>
          <p:cNvSpPr>
            <a:spLocks/>
          </p:cNvSpPr>
          <p:nvPr/>
        </p:nvSpPr>
        <p:spPr bwMode="auto">
          <a:xfrm>
            <a:off x="1462088" y="2103438"/>
            <a:ext cx="11099800" cy="6286500"/>
          </a:xfrm>
          <a:custGeom>
            <a:avLst/>
            <a:gdLst>
              <a:gd name="T0" fmla="*/ 5549900 w 21600"/>
              <a:gd name="T1" fmla="*/ 3143250 h 21600"/>
              <a:gd name="T2" fmla="*/ 5549900 w 21600"/>
              <a:gd name="T3" fmla="*/ 3143250 h 21600"/>
              <a:gd name="T4" fmla="*/ 5549900 w 21600"/>
              <a:gd name="T5" fmla="*/ 3143250 h 21600"/>
              <a:gd name="T6" fmla="*/ 5549900 w 21600"/>
              <a:gd name="T7" fmla="*/ 3143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3900"/>
              </a:spcBef>
            </a:pPr>
            <a:r>
              <a:rPr lang="es-ES" altLang="es-ES" sz="2600"/>
              <a:t>Para ello, se requiere de herramientas que permitan a los usuarios finales obtener dicho conocimiento escondido en los datos generados por los dispositivos y sistemas involucrados. </a:t>
            </a:r>
          </a:p>
        </p:txBody>
      </p:sp>
      <p:sp>
        <p:nvSpPr>
          <p:cNvPr id="20487" name="AutoShape 6">
            <a:extLst>
              <a:ext uri="{FF2B5EF4-FFF2-40B4-BE49-F238E27FC236}">
                <a16:creationId xmlns:a16="http://schemas.microsoft.com/office/drawing/2014/main" id="{A96FDF6F-113E-C4B1-39A1-EBF19DBC19B3}"/>
              </a:ext>
            </a:extLst>
          </p:cNvPr>
          <p:cNvSpPr>
            <a:spLocks/>
          </p:cNvSpPr>
          <p:nvPr/>
        </p:nvSpPr>
        <p:spPr bwMode="auto">
          <a:xfrm>
            <a:off x="1462088" y="3317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0" b="1"/>
              <a:t>Conclusiones</a:t>
            </a:r>
            <a:endParaRPr lang="es-ES" altLang="es-ES"/>
          </a:p>
        </p:txBody>
      </p:sp>
    </p:spTree>
  </p:cSld>
  <p:clrMapOvr>
    <a:masterClrMapping/>
  </p:clrMapOvr>
  <p:transition spd="med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30094" y="9261351"/>
            <a:ext cx="344611" cy="363662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D7FD56-378F-4E30-B59B-0CB3F21245E7}" type="slidenum">
              <a:rPr kumimoji="0" lang="es-ES" altLang="es-E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2" y="443071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7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Trabajos Futuros</a:t>
            </a:r>
            <a:endParaRPr kumimoji="0" lang="es-ES" altLang="es-ES" sz="7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87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>
            <a:extLst>
              <a:ext uri="{FF2B5EF4-FFF2-40B4-BE49-F238E27FC236}">
                <a16:creationId xmlns:a16="http://schemas.microsoft.com/office/drawing/2014/main" id="{E88BF5F6-494F-9841-375F-34F42CBAF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2">
            <a:extLst>
              <a:ext uri="{FF2B5EF4-FFF2-40B4-BE49-F238E27FC236}">
                <a16:creationId xmlns:a16="http://schemas.microsoft.com/office/drawing/2014/main" id="{959EB174-6C55-C8FC-0BFB-6D661E379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8" name="Picture 3">
            <a:extLst>
              <a:ext uri="{FF2B5EF4-FFF2-40B4-BE49-F238E27FC236}">
                <a16:creationId xmlns:a16="http://schemas.microsoft.com/office/drawing/2014/main" id="{72BE1D36-33FC-B0C7-250E-118460F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389" name="AutoShape 4">
            <a:extLst>
              <a:ext uri="{FF2B5EF4-FFF2-40B4-BE49-F238E27FC236}">
                <a16:creationId xmlns:a16="http://schemas.microsoft.com/office/drawing/2014/main" id="{E2AFAA1F-7557-87DE-8F41-EFB85344C88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28A5818-34D0-475A-B4B5-2C978751BBE3}" type="slidenum">
              <a:rPr kumimoji="0" lang="es-ES" altLang="es-E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0" name="AutoShape 5">
            <a:extLst>
              <a:ext uri="{FF2B5EF4-FFF2-40B4-BE49-F238E27FC236}">
                <a16:creationId xmlns:a16="http://schemas.microsoft.com/office/drawing/2014/main" id="{C620AEFA-FB64-ACAF-FC10-353316D38095}"/>
              </a:ext>
            </a:extLst>
          </p:cNvPr>
          <p:cNvSpPr>
            <a:spLocks/>
          </p:cNvSpPr>
          <p:nvPr/>
        </p:nvSpPr>
        <p:spPr bwMode="auto">
          <a:xfrm>
            <a:off x="1323975" y="2506663"/>
            <a:ext cx="11099800" cy="2222500"/>
          </a:xfrm>
          <a:custGeom>
            <a:avLst/>
            <a:gdLst>
              <a:gd name="T0" fmla="*/ 5549900 w 21600"/>
              <a:gd name="T1" fmla="*/ 1111250 h 21600"/>
              <a:gd name="T2" fmla="*/ 5549900 w 21600"/>
              <a:gd name="T3" fmla="*/ 1111250 h 21600"/>
              <a:gd name="T4" fmla="*/ 5549900 w 21600"/>
              <a:gd name="T5" fmla="*/ 1111250 h 21600"/>
              <a:gd name="T6" fmla="*/ 5549900 w 21600"/>
              <a:gd name="T7" fmla="*/ 11112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6038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6038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60388" rtl="0" eaLnBrk="1" fontAlgn="base" latinLnBrk="0" hangingPunct="0">
              <a:lnSpc>
                <a:spcPct val="100000"/>
              </a:lnSpc>
              <a:spcBef>
                <a:spcPts val="4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Las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6391" name="AutoShape 6">
            <a:extLst>
              <a:ext uri="{FF2B5EF4-FFF2-40B4-BE49-F238E27FC236}">
                <a16:creationId xmlns:a16="http://schemas.microsoft.com/office/drawing/2014/main" id="{11B8CC09-293F-9CBD-1717-0554F0888496}"/>
              </a:ext>
            </a:extLst>
          </p:cNvPr>
          <p:cNvSpPr>
            <a:spLocks/>
          </p:cNvSpPr>
          <p:nvPr/>
        </p:nvSpPr>
        <p:spPr bwMode="auto">
          <a:xfrm>
            <a:off x="1323975" y="357188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l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Trabajos Futuros</a:t>
            </a:r>
          </a:p>
        </p:txBody>
      </p:sp>
      <p:sp>
        <p:nvSpPr>
          <p:cNvPr id="16392" name="AutoShape 7">
            <a:extLst>
              <a:ext uri="{FF2B5EF4-FFF2-40B4-BE49-F238E27FC236}">
                <a16:creationId xmlns:a16="http://schemas.microsoft.com/office/drawing/2014/main" id="{8158E497-2BFF-A00B-870B-A453C03DB4A1}"/>
              </a:ext>
            </a:extLst>
          </p:cNvPr>
          <p:cNvSpPr>
            <a:spLocks/>
          </p:cNvSpPr>
          <p:nvPr/>
        </p:nvSpPr>
        <p:spPr bwMode="auto">
          <a:xfrm>
            <a:off x="1297966" y="1281044"/>
            <a:ext cx="11061700" cy="647700"/>
          </a:xfrm>
          <a:custGeom>
            <a:avLst/>
            <a:gdLst>
              <a:gd name="T0" fmla="*/ 5530850 w 21600"/>
              <a:gd name="T1" fmla="*/ 323850 h 21600"/>
              <a:gd name="T2" fmla="*/ 5530850 w 21600"/>
              <a:gd name="T3" fmla="*/ 323850 h 21600"/>
              <a:gd name="T4" fmla="*/ 5530850 w 21600"/>
              <a:gd name="T5" fmla="*/ 323850 h 21600"/>
              <a:gd name="T6" fmla="*/ 5530850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dirty="0"/>
              <a:t>Trabajos futuros para investigar y desarrollar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859283"/>
      </p:ext>
    </p:extLst>
  </p:cSld>
  <p:clrMapOvr>
    <a:masterClrMapping/>
  </p:clrMapOvr>
  <p:transition spd="med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>
            <a:extLst>
              <a:ext uri="{FF2B5EF4-FFF2-40B4-BE49-F238E27FC236}">
                <a16:creationId xmlns:a16="http://schemas.microsoft.com/office/drawing/2014/main" id="{78AFA7B1-1008-EAFE-47A3-D19DB3578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07" name="Picture 2">
            <a:extLst>
              <a:ext uri="{FF2B5EF4-FFF2-40B4-BE49-F238E27FC236}">
                <a16:creationId xmlns:a16="http://schemas.microsoft.com/office/drawing/2014/main" id="{37CB9D61-6C02-E969-8D5B-421035710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508" name="Picture 3">
            <a:extLst>
              <a:ext uri="{FF2B5EF4-FFF2-40B4-BE49-F238E27FC236}">
                <a16:creationId xmlns:a16="http://schemas.microsoft.com/office/drawing/2014/main" id="{6989D402-BCA7-8C65-8E21-93DC85762B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9" name="AutoShape 4">
            <a:extLst>
              <a:ext uri="{FF2B5EF4-FFF2-40B4-BE49-F238E27FC236}">
                <a16:creationId xmlns:a16="http://schemas.microsoft.com/office/drawing/2014/main" id="{89022ACD-F17F-406A-1CD6-FE75A913C4AE}"/>
              </a:ext>
            </a:extLst>
          </p:cNvPr>
          <p:cNvSpPr>
            <a:spLocks/>
          </p:cNvSpPr>
          <p:nvPr/>
        </p:nvSpPr>
        <p:spPr bwMode="auto">
          <a:xfrm>
            <a:off x="6310313" y="9251950"/>
            <a:ext cx="369887" cy="381000"/>
          </a:xfrm>
          <a:custGeom>
            <a:avLst/>
            <a:gdLst>
              <a:gd name="T0" fmla="*/ 184944 w 21600"/>
              <a:gd name="T1" fmla="*/ 190500 h 21600"/>
              <a:gd name="T2" fmla="*/ 184944 w 21600"/>
              <a:gd name="T3" fmla="*/ 190500 h 21600"/>
              <a:gd name="T4" fmla="*/ 184944 w 21600"/>
              <a:gd name="T5" fmla="*/ 190500 h 21600"/>
              <a:gd name="T6" fmla="*/ 1849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0FA30950-4D07-48D1-82A1-BBBC932A18EF}" type="slidenum">
              <a:rPr lang="es-ES" altLang="es-ES" sz="1800"/>
              <a:pPr eaLnBrk="1"/>
              <a:t>39</a:t>
            </a:fld>
            <a:endParaRPr lang="es-ES" altLang="es-ES"/>
          </a:p>
        </p:txBody>
      </p:sp>
      <p:sp>
        <p:nvSpPr>
          <p:cNvPr id="21510" name="AutoShape 5">
            <a:extLst>
              <a:ext uri="{FF2B5EF4-FFF2-40B4-BE49-F238E27FC236}">
                <a16:creationId xmlns:a16="http://schemas.microsoft.com/office/drawing/2014/main" id="{CFB5A11C-0729-CA54-3F68-32CB8D516158}"/>
              </a:ext>
            </a:extLst>
          </p:cNvPr>
          <p:cNvSpPr>
            <a:spLocks/>
          </p:cNvSpPr>
          <p:nvPr/>
        </p:nvSpPr>
        <p:spPr bwMode="auto">
          <a:xfrm>
            <a:off x="1460673" y="1512888"/>
            <a:ext cx="10874375" cy="7756525"/>
          </a:xfrm>
          <a:custGeom>
            <a:avLst/>
            <a:gdLst>
              <a:gd name="T0" fmla="*/ 5695950 w 21600"/>
              <a:gd name="T1" fmla="*/ 3878263 h 21600"/>
              <a:gd name="T2" fmla="*/ 5695950 w 21600"/>
              <a:gd name="T3" fmla="*/ 3878263 h 21600"/>
              <a:gd name="T4" fmla="*/ 5695950 w 21600"/>
              <a:gd name="T5" fmla="*/ 3878263 h 21600"/>
              <a:gd name="T6" fmla="*/ 5695950 w 21600"/>
              <a:gd name="T7" fmla="*/ 3878263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4429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4429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4429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4429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4429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4429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4429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4429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4429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>
              <a:spcBef>
                <a:spcPts val="3100"/>
              </a:spcBef>
            </a:pPr>
            <a:r>
              <a:rPr lang="es-ES" altLang="es-ES" sz="2100" dirty="0"/>
              <a:t>[1] H. </a:t>
            </a:r>
            <a:r>
              <a:rPr lang="es-ES" altLang="es-ES" sz="2100" dirty="0" err="1"/>
              <a:t>Tschofenig</a:t>
            </a:r>
            <a:r>
              <a:rPr lang="es-ES" altLang="es-ES" sz="2100" dirty="0"/>
              <a:t> &amp; </a:t>
            </a:r>
            <a:r>
              <a:rPr lang="es-ES" altLang="es-ES" sz="2100" dirty="0" err="1"/>
              <a:t>others</a:t>
            </a:r>
            <a:r>
              <a:rPr lang="es-ES" altLang="es-ES" sz="2100" dirty="0"/>
              <a:t>. </a:t>
            </a:r>
            <a:r>
              <a:rPr lang="es-ES" altLang="es-ES" sz="2100" dirty="0" err="1"/>
              <a:t>Architectural</a:t>
            </a:r>
            <a:r>
              <a:rPr lang="es-ES" altLang="es-ES" sz="2100" dirty="0"/>
              <a:t> </a:t>
            </a:r>
            <a:r>
              <a:rPr lang="es-ES" altLang="es-ES" sz="2100" dirty="0" err="1"/>
              <a:t>Considerations</a:t>
            </a:r>
            <a:r>
              <a:rPr lang="es-ES" altLang="es-ES" sz="2100" dirty="0"/>
              <a:t> in Smart </a:t>
            </a:r>
            <a:r>
              <a:rPr lang="es-ES" altLang="es-ES" sz="2100" dirty="0" err="1"/>
              <a:t>Object</a:t>
            </a:r>
            <a:r>
              <a:rPr lang="es-ES" altLang="es-ES" sz="2100" dirty="0"/>
              <a:t> </a:t>
            </a:r>
            <a:r>
              <a:rPr lang="es-ES" altLang="es-ES" sz="2100" dirty="0" err="1"/>
              <a:t>Networking</a:t>
            </a:r>
            <a:r>
              <a:rPr lang="es-ES" altLang="es-ES" sz="2100" dirty="0"/>
              <a:t>. </a:t>
            </a:r>
            <a:r>
              <a:rPr lang="es-ES" altLang="es-ES" sz="2100" dirty="0" err="1"/>
              <a:t>Technical</a:t>
            </a:r>
            <a:r>
              <a:rPr lang="es-ES" altLang="es-ES" sz="2100" dirty="0"/>
              <a:t> </a:t>
            </a:r>
            <a:r>
              <a:rPr lang="es-ES" altLang="es-ES" sz="2100" dirty="0" err="1"/>
              <a:t>report</a:t>
            </a:r>
            <a:r>
              <a:rPr lang="es-ES" altLang="es-ES" sz="2100" dirty="0"/>
              <a:t>, Internet </a:t>
            </a:r>
            <a:r>
              <a:rPr lang="es-ES" altLang="es-ES" sz="2100" dirty="0" err="1"/>
              <a:t>Architecture</a:t>
            </a:r>
            <a:r>
              <a:rPr lang="es-ES" altLang="es-ES" sz="2100" dirty="0"/>
              <a:t> </a:t>
            </a:r>
            <a:r>
              <a:rPr lang="es-ES" altLang="es-ES" sz="2100" dirty="0" err="1"/>
              <a:t>Board</a:t>
            </a:r>
            <a:r>
              <a:rPr lang="es-ES" altLang="es-ES" sz="2100" dirty="0"/>
              <a:t>, Marzo 2015.</a:t>
            </a:r>
          </a:p>
          <a:p>
            <a:pPr algn="just" eaLnBrk="1">
              <a:spcBef>
                <a:spcPts val="3100"/>
              </a:spcBef>
            </a:pPr>
            <a:r>
              <a:rPr lang="es-ES" altLang="es-ES" sz="2100" dirty="0"/>
              <a:t>[2] 	Sector de Normalización de las Telecomunicaciones de la UIT. Descripción general de Internet de los objetos. </a:t>
            </a:r>
            <a:r>
              <a:rPr lang="es-ES" altLang="es-ES" sz="2100" dirty="0" err="1"/>
              <a:t>Technical</a:t>
            </a:r>
            <a:r>
              <a:rPr lang="es-ES" altLang="es-ES" sz="2100" dirty="0"/>
              <a:t> </a:t>
            </a:r>
            <a:r>
              <a:rPr lang="es-ES" altLang="es-ES" sz="2100" dirty="0" err="1"/>
              <a:t>report</a:t>
            </a:r>
            <a:r>
              <a:rPr lang="es-ES" altLang="es-ES" sz="2100" dirty="0"/>
              <a:t>, </a:t>
            </a:r>
            <a:r>
              <a:rPr lang="es-ES" altLang="es-ES" sz="2100" dirty="0" err="1"/>
              <a:t>Union</a:t>
            </a:r>
            <a:r>
              <a:rPr lang="es-ES" altLang="es-ES" sz="2100" dirty="0"/>
              <a:t> Internacional de Telecomunicaciones, Junio 2012. </a:t>
            </a:r>
          </a:p>
          <a:p>
            <a:pPr algn="just" eaLnBrk="1">
              <a:spcBef>
                <a:spcPts val="3100"/>
              </a:spcBef>
            </a:pPr>
            <a:r>
              <a:rPr lang="es-ES" altLang="es-ES" sz="2100" dirty="0"/>
              <a:t>[3]  Ari </a:t>
            </a:r>
            <a:r>
              <a:rPr lang="es-ES" altLang="es-ES" sz="2100" dirty="0" err="1"/>
              <a:t>Keranen</a:t>
            </a:r>
            <a:r>
              <a:rPr lang="es-ES" altLang="es-ES" sz="2100" dirty="0"/>
              <a:t> &amp; </a:t>
            </a:r>
            <a:r>
              <a:rPr lang="es-ES" altLang="es-ES" sz="2100" dirty="0" err="1"/>
              <a:t>Carsten</a:t>
            </a:r>
            <a:r>
              <a:rPr lang="es-ES" altLang="es-ES" sz="2100" dirty="0"/>
              <a:t> Bormann. Internet </a:t>
            </a:r>
            <a:r>
              <a:rPr lang="es-ES" altLang="es-ES" sz="2100" dirty="0" err="1"/>
              <a:t>of</a:t>
            </a:r>
            <a:r>
              <a:rPr lang="es-ES" altLang="es-ES" sz="2100" dirty="0"/>
              <a:t> </a:t>
            </a:r>
            <a:r>
              <a:rPr lang="es-ES" altLang="es-ES" sz="2100" dirty="0" err="1"/>
              <a:t>Things</a:t>
            </a:r>
            <a:r>
              <a:rPr lang="es-ES" altLang="es-ES" sz="2100" dirty="0"/>
              <a:t>: </a:t>
            </a:r>
            <a:r>
              <a:rPr lang="es-ES" altLang="es-ES" sz="2100" dirty="0" err="1"/>
              <a:t>Standards</a:t>
            </a:r>
            <a:r>
              <a:rPr lang="es-ES" altLang="es-ES" sz="2100" dirty="0"/>
              <a:t> and </a:t>
            </a:r>
            <a:r>
              <a:rPr lang="es-ES" altLang="es-ES" sz="2100" dirty="0" err="1"/>
              <a:t>Guidance</a:t>
            </a:r>
            <a:r>
              <a:rPr lang="es-ES" altLang="es-ES" sz="2100" dirty="0"/>
              <a:t> </a:t>
            </a:r>
            <a:r>
              <a:rPr lang="es-ES" altLang="es-ES" sz="2100" dirty="0" err="1"/>
              <a:t>from</a:t>
            </a:r>
            <a:r>
              <a:rPr lang="es-ES" altLang="es-ES" sz="2100" dirty="0"/>
              <a:t> </a:t>
            </a:r>
            <a:r>
              <a:rPr lang="es-ES" altLang="es-ES" sz="2100" dirty="0" err="1"/>
              <a:t>the</a:t>
            </a:r>
            <a:r>
              <a:rPr lang="es-ES" altLang="es-ES" sz="2100" dirty="0"/>
              <a:t> IETF. http://www.internetsociety.org/publications/ietf-journal-april-2016/internet-things-standards-and-guidance-ietf, Abril 2016. </a:t>
            </a:r>
          </a:p>
          <a:p>
            <a:pPr algn="l" eaLnBrk="1">
              <a:spcBef>
                <a:spcPts val="900"/>
              </a:spcBef>
            </a:pPr>
            <a:br>
              <a:rPr lang="es-ES" altLang="es-ES" sz="900" dirty="0">
                <a:latin typeface="Times" panose="02020603050405020304" pitchFamily="18" charset="0"/>
                <a:ea typeface="Times" panose="02020603050405020304" pitchFamily="18" charset="0"/>
                <a:cs typeface="Times" panose="02020603050405020304" pitchFamily="18" charset="0"/>
                <a:sym typeface="Times" panose="02020603050405020304" pitchFamily="18" charset="0"/>
              </a:rPr>
            </a:br>
            <a:endParaRPr lang="es-ES" altLang="es-ES" sz="900" dirty="0">
              <a:latin typeface="Times" panose="02020603050405020304" pitchFamily="18" charset="0"/>
              <a:ea typeface="Times" panose="02020603050405020304" pitchFamily="18" charset="0"/>
              <a:cs typeface="Times" panose="02020603050405020304" pitchFamily="18" charset="0"/>
              <a:sym typeface="Times" panose="02020603050405020304" pitchFamily="18" charset="0"/>
            </a:endParaRPr>
          </a:p>
          <a:p>
            <a:pPr algn="l" eaLnBrk="1">
              <a:spcBef>
                <a:spcPts val="900"/>
              </a:spcBef>
            </a:pPr>
            <a:endParaRPr lang="es-ES" altLang="es-ES" sz="900" dirty="0">
              <a:latin typeface="Times" panose="02020603050405020304" pitchFamily="18" charset="0"/>
              <a:ea typeface="Times" panose="02020603050405020304" pitchFamily="18" charset="0"/>
              <a:cs typeface="Times" panose="02020603050405020304" pitchFamily="18" charset="0"/>
              <a:sym typeface="Times" panose="02020603050405020304" pitchFamily="18" charset="0"/>
            </a:endParaRPr>
          </a:p>
        </p:txBody>
      </p:sp>
      <p:sp>
        <p:nvSpPr>
          <p:cNvPr id="21511" name="AutoShape 6">
            <a:extLst>
              <a:ext uri="{FF2B5EF4-FFF2-40B4-BE49-F238E27FC236}">
                <a16:creationId xmlns:a16="http://schemas.microsoft.com/office/drawing/2014/main" id="{A7958CDC-A366-3898-66B7-4F3273B25CB2}"/>
              </a:ext>
            </a:extLst>
          </p:cNvPr>
          <p:cNvSpPr>
            <a:spLocks/>
          </p:cNvSpPr>
          <p:nvPr/>
        </p:nvSpPr>
        <p:spPr bwMode="auto">
          <a:xfrm>
            <a:off x="1466329" y="377826"/>
            <a:ext cx="10874375" cy="893762"/>
          </a:xfrm>
          <a:custGeom>
            <a:avLst/>
            <a:gdLst>
              <a:gd name="T0" fmla="*/ 5437188 w 21600"/>
              <a:gd name="T1" fmla="*/ 446881 h 21600"/>
              <a:gd name="T2" fmla="*/ 5437188 w 21600"/>
              <a:gd name="T3" fmla="*/ 446881 h 21600"/>
              <a:gd name="T4" fmla="*/ 5437188 w 21600"/>
              <a:gd name="T5" fmla="*/ 446881 h 21600"/>
              <a:gd name="T6" fmla="*/ 5437188 w 21600"/>
              <a:gd name="T7" fmla="*/ 446881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0" b="1" dirty="0"/>
              <a:t>Referencias</a:t>
            </a:r>
            <a:endParaRPr lang="es-ES" altLang="es-ES" dirty="0"/>
          </a:p>
        </p:txBody>
      </p:sp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73813" y="9251950"/>
            <a:ext cx="24288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D7FD56-378F-4E30-B59B-0CB3F21245E7}" type="slidenum">
              <a:rPr kumimoji="0" lang="es-ES" altLang="es-E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2" y="443071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s-ES" altLang="es-ES" sz="7600" b="1" dirty="0"/>
              <a:t>Introducción</a:t>
            </a:r>
            <a:endParaRPr lang="es-ES" altLang="es-ES" sz="7600" dirty="0"/>
          </a:p>
        </p:txBody>
      </p:sp>
    </p:spTree>
    <p:extLst>
      <p:ext uri="{BB962C8B-B14F-4D97-AF65-F5344CB8AC3E}">
        <p14:creationId xmlns:p14="http://schemas.microsoft.com/office/powerpoint/2010/main" val="1190040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>
            <a:extLst>
              <a:ext uri="{FF2B5EF4-FFF2-40B4-BE49-F238E27FC236}">
                <a16:creationId xmlns:a16="http://schemas.microsoft.com/office/drawing/2014/main" id="{8297B725-C02D-54B9-05B0-DC02059B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s-ES" altLang="es-ES" b="1" dirty="0"/>
              <a:t>¿Preguntas?</a:t>
            </a:r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9B24DC96-81AA-ED8D-5EA6-05FD1B305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2" name="Picture 3">
            <a:extLst>
              <a:ext uri="{FF2B5EF4-FFF2-40B4-BE49-F238E27FC236}">
                <a16:creationId xmlns:a16="http://schemas.microsoft.com/office/drawing/2014/main" id="{F7921687-E2F3-C7B4-CFBE-A6673DA0E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3" name="Picture 4">
            <a:extLst>
              <a:ext uri="{FF2B5EF4-FFF2-40B4-BE49-F238E27FC236}">
                <a16:creationId xmlns:a16="http://schemas.microsoft.com/office/drawing/2014/main" id="{8BEB10AC-F1D8-5712-86D0-97CD3BD92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>
            <a:extLst>
              <a:ext uri="{FF2B5EF4-FFF2-40B4-BE49-F238E27FC236}">
                <a16:creationId xmlns:a16="http://schemas.microsoft.com/office/drawing/2014/main" id="{CD6DBC6A-601D-27B2-5C26-11D4CAA0D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3225800"/>
            <a:ext cx="11428412" cy="3302000"/>
          </a:xfrm>
        </p:spPr>
        <p:txBody>
          <a:bodyPr/>
          <a:lstStyle/>
          <a:p>
            <a:pPr eaLnBrk="1"/>
            <a:r>
              <a:rPr lang="es-ES" altLang="es-ES" b="1" dirty="0"/>
              <a:t>Muchas gracias por su atención</a:t>
            </a:r>
          </a:p>
        </p:txBody>
      </p:sp>
      <p:pic>
        <p:nvPicPr>
          <p:cNvPr id="23555" name="Picture 2">
            <a:extLst>
              <a:ext uri="{FF2B5EF4-FFF2-40B4-BE49-F238E27FC236}">
                <a16:creationId xmlns:a16="http://schemas.microsoft.com/office/drawing/2014/main" id="{D53CE06F-EC67-91F6-1CD6-72854E1D0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6" name="Picture 3">
            <a:extLst>
              <a:ext uri="{FF2B5EF4-FFF2-40B4-BE49-F238E27FC236}">
                <a16:creationId xmlns:a16="http://schemas.microsoft.com/office/drawing/2014/main" id="{E14CF7DB-630B-4193-2A14-5D74C4E97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7" name="Picture 4">
            <a:extLst>
              <a:ext uri="{FF2B5EF4-FFF2-40B4-BE49-F238E27FC236}">
                <a16:creationId xmlns:a16="http://schemas.microsoft.com/office/drawing/2014/main" id="{4D0B95D5-5656-58B1-E32E-EF569B3BF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373813" y="9251950"/>
            <a:ext cx="24288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fld id="{0ED7FD56-378F-4E30-B59B-0CB3F21245E7}" type="slidenum">
              <a:rPr lang="es-ES" altLang="es-ES" sz="1800"/>
              <a:pPr eaLnBrk="1"/>
              <a:t>5</a:t>
            </a:fld>
            <a:endParaRPr lang="es-ES" altLang="es-ES"/>
          </a:p>
        </p:txBody>
      </p:sp>
      <p:sp>
        <p:nvSpPr>
          <p:cNvPr id="7171" name="AutoShape 2">
            <a:extLst>
              <a:ext uri="{FF2B5EF4-FFF2-40B4-BE49-F238E27FC236}">
                <a16:creationId xmlns:a16="http://schemas.microsoft.com/office/drawing/2014/main" id="{B292E481-F087-851B-F49C-3484C5C55DA0}"/>
              </a:ext>
            </a:extLst>
          </p:cNvPr>
          <p:cNvSpPr>
            <a:spLocks/>
          </p:cNvSpPr>
          <p:nvPr/>
        </p:nvSpPr>
        <p:spPr bwMode="auto">
          <a:xfrm>
            <a:off x="1323975" y="341313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just" eaLnBrk="1"/>
            <a:r>
              <a:rPr lang="es-ES" altLang="es-ES" sz="5200" b="1" dirty="0"/>
              <a:t>Introducción</a:t>
            </a:r>
            <a:endParaRPr lang="es-ES" altLang="es-ES" dirty="0"/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5" name="Rectangle 6">
            <a:extLst>
              <a:ext uri="{FF2B5EF4-FFF2-40B4-BE49-F238E27FC236}">
                <a16:creationId xmlns:a16="http://schemas.microsoft.com/office/drawing/2014/main" id="{4E3F067E-510E-950B-DB03-D132B3B1B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976" y="1620838"/>
            <a:ext cx="10874374" cy="6568330"/>
          </a:xfrm>
        </p:spPr>
        <p:txBody>
          <a:bodyPr anchor="t"/>
          <a:lstStyle/>
          <a:p>
            <a:pPr marL="457200" indent="-457200" eaLnBrk="1">
              <a:buFont typeface="Arial" panose="020B0604020202020204" pitchFamily="34" charset="0"/>
              <a:buChar char="•"/>
            </a:pPr>
            <a:r>
              <a:rPr lang="es-ES" altLang="es-ES" dirty="0"/>
              <a:t>Dia tras día, la cantidad de dispositivos que se conectan a internet se incrementa en cantidad y en variedad. Los artefactos que ahora poseen capacidades extendidas mas allá de su especificación original gracias a la presencia de sensores, actuadores. </a:t>
            </a:r>
          </a:p>
          <a:p>
            <a:pPr marL="457200" indent="-457200" eaLnBrk="1">
              <a:buFont typeface="Arial" panose="020B0604020202020204" pitchFamily="34" charset="0"/>
              <a:buChar char="•"/>
            </a:pPr>
            <a:r>
              <a:rPr lang="es-ES" altLang="es-ES" dirty="0"/>
              <a:t>El volumen de datos que se generan a partir de ellos crea dificultades para analizarlos u observarlos en tiempo real. La capacidad de controlarlos a todos de manera adecuada y de generar procesos automatizados también se vuelve una tarea compleja.</a:t>
            </a:r>
          </a:p>
          <a:p>
            <a:pPr marL="457200" indent="-457200" eaLnBrk="1">
              <a:buFont typeface="Arial" panose="020B0604020202020204" pitchFamily="34" charset="0"/>
              <a:buChar char="•"/>
            </a:pPr>
            <a:r>
              <a:rPr lang="es-ES" altLang="es-ES" dirty="0"/>
              <a:t>Se ha diseñado y creado una alternativa de software que permite centralizar la observación de datos y el control de dispositivos, utilizando un escenario realista con prototipos funcionales.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>
            <a:extLst>
              <a:ext uri="{FF2B5EF4-FFF2-40B4-BE49-F238E27FC236}">
                <a16:creationId xmlns:a16="http://schemas.microsoft.com/office/drawing/2014/main" id="{3AA2C755-91FC-D8AB-F6D8-A2AE371159C1}"/>
              </a:ext>
            </a:extLst>
          </p:cNvPr>
          <p:cNvSpPr>
            <a:spLocks/>
          </p:cNvSpPr>
          <p:nvPr/>
        </p:nvSpPr>
        <p:spPr bwMode="auto">
          <a:xfrm>
            <a:off x="6297661" y="9197975"/>
            <a:ext cx="409477" cy="381000"/>
          </a:xfrm>
          <a:custGeom>
            <a:avLst/>
            <a:gdLst>
              <a:gd name="T0" fmla="*/ 121444 w 21600"/>
              <a:gd name="T1" fmla="*/ 190500 h 21600"/>
              <a:gd name="T2" fmla="*/ 121444 w 21600"/>
              <a:gd name="T3" fmla="*/ 190500 h 21600"/>
              <a:gd name="T4" fmla="*/ 121444 w 21600"/>
              <a:gd name="T5" fmla="*/ 190500 h 21600"/>
              <a:gd name="T6" fmla="*/ 121444 w 21600"/>
              <a:gd name="T7" fmla="*/ 1905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D7FD56-378F-4E30-B59B-0CB3F21245E7}" type="slidenum">
              <a:rPr kumimoji="0" lang="es-ES" altLang="es-E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pPr marL="0" marR="0" lvl="0" indent="0" algn="ctr" defTabSz="584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" altLang="es-E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pic>
        <p:nvPicPr>
          <p:cNvPr id="7172" name="Picture 3">
            <a:extLst>
              <a:ext uri="{FF2B5EF4-FFF2-40B4-BE49-F238E27FC236}">
                <a16:creationId xmlns:a16="http://schemas.microsoft.com/office/drawing/2014/main" id="{94DE381D-0C9C-37FA-4413-F39F8DD9B0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4">
            <a:extLst>
              <a:ext uri="{FF2B5EF4-FFF2-40B4-BE49-F238E27FC236}">
                <a16:creationId xmlns:a16="http://schemas.microsoft.com/office/drawing/2014/main" id="{152C6614-1AF2-B9B0-44AD-54BE8D03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5">
            <a:extLst>
              <a:ext uri="{FF2B5EF4-FFF2-40B4-BE49-F238E27FC236}">
                <a16:creationId xmlns:a16="http://schemas.microsoft.com/office/drawing/2014/main" id="{35347457-0E65-1156-13AC-1BD29651D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566829B3-5A38-C651-D793-2204E06680FF}"/>
              </a:ext>
            </a:extLst>
          </p:cNvPr>
          <p:cNvSpPr>
            <a:spLocks/>
          </p:cNvSpPr>
          <p:nvPr/>
        </p:nvSpPr>
        <p:spPr bwMode="auto">
          <a:xfrm>
            <a:off x="1065212" y="443071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7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Planteamiento del Problema</a:t>
            </a:r>
            <a:endParaRPr kumimoji="0" lang="es-ES" altLang="es-ES" sz="7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726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>
            <a:extLst>
              <a:ext uri="{FF2B5EF4-FFF2-40B4-BE49-F238E27FC236}">
                <a16:creationId xmlns:a16="http://schemas.microsoft.com/office/drawing/2014/main" id="{38FDF037-1D45-11BA-E05A-2D9F68D69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5" name="Picture 2">
            <a:extLst>
              <a:ext uri="{FF2B5EF4-FFF2-40B4-BE49-F238E27FC236}">
                <a16:creationId xmlns:a16="http://schemas.microsoft.com/office/drawing/2014/main" id="{FD560584-026E-C09C-054B-9CB0A9F50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92D33F21-93EB-D0DB-E7E8-E4935C5FB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61840" y="2346324"/>
            <a:ext cx="10874375" cy="6058868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Es común ver artefactos con capacidades extendidas de las que originalmente fueron diseñados. La posibilidad de medir variables contextuales gracias a sensores o de actuar sobre el ambiente con actuadores, junto con la capacidad de conectarse a internet hacen que dichos dispositivos  denominados “inteligentes” puedan llevar a cabo tareas de manera muy eficiente.</a:t>
            </a:r>
          </a:p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Sin embargo la masificación de este tipo de tecnología ha traído retos en lo que respecta a la observabilidad de las operaciones y la información asociada a dichos dispositivos.</a:t>
            </a:r>
          </a:p>
        </p:txBody>
      </p:sp>
      <p:sp>
        <p:nvSpPr>
          <p:cNvPr id="8198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0" y="25638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Planteamiento del Problema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8199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461840" y="1148557"/>
            <a:ext cx="7008812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3600" dirty="0"/>
              <a:t>Análisis del Problema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185339"/>
      </p:ext>
    </p:extLst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>
            <a:extLst>
              <a:ext uri="{FF2B5EF4-FFF2-40B4-BE49-F238E27FC236}">
                <a16:creationId xmlns:a16="http://schemas.microsoft.com/office/drawing/2014/main" id="{38FDF037-1D45-11BA-E05A-2D9F68D69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5" name="Picture 2">
            <a:extLst>
              <a:ext uri="{FF2B5EF4-FFF2-40B4-BE49-F238E27FC236}">
                <a16:creationId xmlns:a16="http://schemas.microsoft.com/office/drawing/2014/main" id="{FD560584-026E-C09C-054B-9CB0A9F50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92D33F21-93EB-D0DB-E7E8-E4935C5FB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61840" y="2346324"/>
            <a:ext cx="10874375" cy="3802063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Se busca proveer un software que pueda ofrecer la capacidad de observación de datos tanto en tiempo real, como histórica de sensores de dispositivo</a:t>
            </a:r>
            <a:r>
              <a:rPr lang="es-ES" altLang="es-ES" sz="2600" dirty="0"/>
              <a:t>s inteligentes así como también la posibilidad de monitorear el estado actual de los mismos y poder controlarlos de manera centralizada y flexible, bajo el marco de un escenario realista haciendo uso de prototipos funcionales de dispositivos basados en el concepto del internet de las cosas  </a:t>
            </a:r>
          </a:p>
        </p:txBody>
      </p:sp>
      <p:sp>
        <p:nvSpPr>
          <p:cNvPr id="8198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0" y="25638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Planteamiento del Problema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8199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461839" y="1148557"/>
            <a:ext cx="10874375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3600" dirty="0"/>
              <a:t>Objetivo del Trabajo Especial de Grado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921551"/>
      </p:ext>
    </p:extLst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>
            <a:extLst>
              <a:ext uri="{FF2B5EF4-FFF2-40B4-BE49-F238E27FC236}">
                <a16:creationId xmlns:a16="http://schemas.microsoft.com/office/drawing/2014/main" id="{38FDF037-1D45-11BA-E05A-2D9F68D69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75" y="8516938"/>
            <a:ext cx="1087438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5" name="Picture 2">
            <a:extLst>
              <a:ext uri="{FF2B5EF4-FFF2-40B4-BE49-F238E27FC236}">
                <a16:creationId xmlns:a16="http://schemas.microsoft.com/office/drawing/2014/main" id="{FD560584-026E-C09C-054B-9CB0A9F50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738" y="8516938"/>
            <a:ext cx="1016000" cy="11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92D33F21-93EB-D0DB-E7E8-E4935C5FB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163" y="8562975"/>
            <a:ext cx="10160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AutoShape 4">
            <a:extLst>
              <a:ext uri="{FF2B5EF4-FFF2-40B4-BE49-F238E27FC236}">
                <a16:creationId xmlns:a16="http://schemas.microsoft.com/office/drawing/2014/main" id="{322C4657-5B40-D8C4-7F96-83815B0C6F86}"/>
              </a:ext>
            </a:extLst>
          </p:cNvPr>
          <p:cNvSpPr>
            <a:spLocks/>
          </p:cNvSpPr>
          <p:nvPr/>
        </p:nvSpPr>
        <p:spPr bwMode="auto">
          <a:xfrm>
            <a:off x="1461840" y="2346324"/>
            <a:ext cx="10874375" cy="5986860"/>
          </a:xfrm>
          <a:custGeom>
            <a:avLst/>
            <a:gdLst>
              <a:gd name="T0" fmla="*/ 5437188 w 21600"/>
              <a:gd name="T1" fmla="*/ 1901032 h 21600"/>
              <a:gd name="T2" fmla="*/ 5437188 w 21600"/>
              <a:gd name="T3" fmla="*/ 1901032 h 21600"/>
              <a:gd name="T4" fmla="*/ 5437188 w 21600"/>
              <a:gd name="T5" fmla="*/ 1901032 h 21600"/>
              <a:gd name="T6" fmla="*/ 5437188 w 21600"/>
              <a:gd name="T7" fmla="*/ 1901032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554038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54038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Construir prototipos funcionales de dispositivos IoT para la captura de datos y que sean capaces de modificar su ambiente.</a:t>
            </a:r>
          </a:p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Establecer una arquitectura para una solución modular para un sistema visualización de datos y monitoreo y control de dispositivos IoT.</a:t>
            </a:r>
          </a:p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Seleccionar y utilizar herramientas de código libre de cara a la capacidad de observabilidad, control  y automatización requeridos. </a:t>
            </a:r>
          </a:p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Crear una interfaz donde se puedan acceder de manera centralizada las herramientas seleccionadas cuya integración permita explotar las ventajas de cada una. </a:t>
            </a:r>
          </a:p>
          <a:p>
            <a:pPr marL="457200" marR="0" lvl="0" indent="-457200" algn="just" defTabSz="554038" rtl="0" eaLnBrk="1" fontAlgn="base" latinLnBrk="0" hangingPunct="0">
              <a:lnSpc>
                <a:spcPct val="100000"/>
              </a:lnSpc>
              <a:spcBef>
                <a:spcPts val="39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altLang="es-ES" sz="2600" dirty="0"/>
              <a:t>Validar con los prototipos el funcionamiento transversal de la solución.</a:t>
            </a:r>
          </a:p>
        </p:txBody>
      </p:sp>
      <p:sp>
        <p:nvSpPr>
          <p:cNvPr id="8198" name="AutoShape 5">
            <a:extLst>
              <a:ext uri="{FF2B5EF4-FFF2-40B4-BE49-F238E27FC236}">
                <a16:creationId xmlns:a16="http://schemas.microsoft.com/office/drawing/2014/main" id="{AE41609C-3C8A-036D-1D19-D5BFA26939C8}"/>
              </a:ext>
            </a:extLst>
          </p:cNvPr>
          <p:cNvSpPr>
            <a:spLocks/>
          </p:cNvSpPr>
          <p:nvPr/>
        </p:nvSpPr>
        <p:spPr bwMode="auto">
          <a:xfrm>
            <a:off x="1461840" y="256382"/>
            <a:ext cx="10874375" cy="892175"/>
          </a:xfrm>
          <a:custGeom>
            <a:avLst/>
            <a:gdLst>
              <a:gd name="T0" fmla="*/ 5437188 w 21600"/>
              <a:gd name="T1" fmla="*/ 446087 h 21600"/>
              <a:gd name="T2" fmla="*/ 5437188 w 21600"/>
              <a:gd name="T3" fmla="*/ 446087 h 21600"/>
              <a:gd name="T4" fmla="*/ 5437188 w 21600"/>
              <a:gd name="T5" fmla="*/ 446087 h 21600"/>
              <a:gd name="T6" fmla="*/ 5437188 w 21600"/>
              <a:gd name="T7" fmla="*/ 446087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 defTabSz="379413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3794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379413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ES" sz="5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Planteamiento del Problema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8199" name="AutoShape 6">
            <a:extLst>
              <a:ext uri="{FF2B5EF4-FFF2-40B4-BE49-F238E27FC236}">
                <a16:creationId xmlns:a16="http://schemas.microsoft.com/office/drawing/2014/main" id="{09A96D36-10CD-757F-FA9C-EAFCA7059A74}"/>
              </a:ext>
            </a:extLst>
          </p:cNvPr>
          <p:cNvSpPr>
            <a:spLocks/>
          </p:cNvSpPr>
          <p:nvPr/>
        </p:nvSpPr>
        <p:spPr bwMode="auto">
          <a:xfrm>
            <a:off x="1461839" y="1148557"/>
            <a:ext cx="10874375" cy="647700"/>
          </a:xfrm>
          <a:custGeom>
            <a:avLst/>
            <a:gdLst>
              <a:gd name="T0" fmla="*/ 3504406 w 21600"/>
              <a:gd name="T1" fmla="*/ 323850 h 21600"/>
              <a:gd name="T2" fmla="*/ 3504406 w 21600"/>
              <a:gd name="T3" fmla="*/ 323850 h 21600"/>
              <a:gd name="T4" fmla="*/ 3504406 w 21600"/>
              <a:gd name="T5" fmla="*/ 323850 h 21600"/>
              <a:gd name="T6" fmla="*/ 3504406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algn="ctr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just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altLang="es-ES" sz="3600" dirty="0"/>
              <a:t>Objetivos Específicos del Trabajo Especial de Grado</a:t>
            </a:r>
            <a:endParaRPr kumimoji="0" lang="es-ES" altLang="es-E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321417"/>
      </p:ext>
    </p:extLst>
  </p:cSld>
  <p:clrMapOvr>
    <a:masterClrMapping/>
  </p:clrMapOvr>
  <p:transition spd="med">
    <p:push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altLang="es-ES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FFFFFF"/>
    </a:accent3>
    <a:accent4>
      <a:srgbClr val="000000"/>
    </a:accent4>
    <a:accent5>
      <a:srgbClr val="AAB8DC"/>
    </a:accent5>
    <a:accent6>
      <a:srgbClr val="007B26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1837</Words>
  <Application>Microsoft Office PowerPoint</Application>
  <PresentationFormat>Custom</PresentationFormat>
  <Paragraphs>185</Paragraphs>
  <Slides>41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</vt:lpstr>
      <vt:lpstr>Avenir</vt:lpstr>
      <vt:lpstr>Courier New</vt:lpstr>
      <vt:lpstr>Helvetica</vt:lpstr>
      <vt:lpstr>Helvetica Light</vt:lpstr>
      <vt:lpstr>Helvetica Neue</vt:lpstr>
      <vt:lpstr>Times</vt:lpstr>
      <vt:lpstr>Office Theme</vt:lpstr>
      <vt:lpstr>Office Theme</vt:lpstr>
      <vt:lpstr>Office Theme</vt:lpstr>
      <vt:lpstr>Office Theme</vt:lpstr>
      <vt:lpstr>Chart</vt:lpstr>
      <vt:lpstr>Herramienta de Automatización, Monitoreo y Análisis de Componentes y Artefactos basados en el Internet de las Cosas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¿Preguntas?</vt:lpstr>
      <vt:lpstr>Muchas 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Gateway de Internet de las Cosas Optimizado para Computación en la Niebla bajo Ambientes Domoticos</dc:title>
  <dc:creator>Pedro Luis Boll Lugo</dc:creator>
  <cp:lastModifiedBy>Pedro Luis Boll Lugo</cp:lastModifiedBy>
  <cp:revision>26</cp:revision>
  <dcterms:modified xsi:type="dcterms:W3CDTF">2023-10-24T05:19:45Z</dcterms:modified>
</cp:coreProperties>
</file>